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2" r:id="rId1"/>
  </p:sldMasterIdLst>
  <p:notesMasterIdLst>
    <p:notesMasterId r:id="rId19"/>
  </p:notesMasterIdLst>
  <p:sldIdLst>
    <p:sldId id="256" r:id="rId2"/>
    <p:sldId id="355" r:id="rId3"/>
    <p:sldId id="1099" r:id="rId4"/>
    <p:sldId id="1093" r:id="rId5"/>
    <p:sldId id="1108" r:id="rId6"/>
    <p:sldId id="1100" r:id="rId7"/>
    <p:sldId id="1101" r:id="rId8"/>
    <p:sldId id="1102" r:id="rId9"/>
    <p:sldId id="1106" r:id="rId10"/>
    <p:sldId id="1103" r:id="rId11"/>
    <p:sldId id="1107" r:id="rId12"/>
    <p:sldId id="1104" r:id="rId13"/>
    <p:sldId id="1109" r:id="rId14"/>
    <p:sldId id="1110" r:id="rId15"/>
    <p:sldId id="1111" r:id="rId16"/>
    <p:sldId id="1112" r:id="rId17"/>
    <p:sldId id="1113"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347" autoAdjust="0"/>
    <p:restoredTop sz="58618" autoAdjust="0"/>
  </p:normalViewPr>
  <p:slideViewPr>
    <p:cSldViewPr snapToGrid="0">
      <p:cViewPr varScale="1">
        <p:scale>
          <a:sx n="41" d="100"/>
          <a:sy n="41" d="100"/>
        </p:scale>
        <p:origin x="1073" y="2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9439AA5-AA77-4AE6-9431-D08B8C3AA5BB}" type="datetimeFigureOut">
              <a:rPr lang="en-US" smtClean="0"/>
              <a:t>5/24/2023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286F73B-D2B0-43B9-BFCF-74C1242FE176}" type="slidenum">
              <a:rPr lang="en-US" smtClean="0"/>
              <a:t>‹#›</a:t>
            </a:fld>
            <a:endParaRPr lang="en-US"/>
          </a:p>
        </p:txBody>
      </p:sp>
    </p:spTree>
    <p:extLst>
      <p:ext uri="{BB962C8B-B14F-4D97-AF65-F5344CB8AC3E}">
        <p14:creationId xmlns:p14="http://schemas.microsoft.com/office/powerpoint/2010/main" val="6217905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Arial" panose="020B0604020202020204" pitchFamily="34" charset="0"/>
              <a:buNone/>
            </a:pPr>
            <a:r>
              <a:rPr lang="en-US" altLang="zh-CN" dirty="0"/>
              <a:t>To briefly introduce the topic, polymer nanocomposites (PNCs), having the advantages of high stiffness, lightweight, and utility for manufacturing, are already being used in many areas of industry.</a:t>
            </a:r>
          </a:p>
          <a:p>
            <a:pPr marL="171450" indent="-171450">
              <a:buFont typeface="Arial" panose="020B0604020202020204" pitchFamily="34" charset="0"/>
              <a:buChar char="•"/>
            </a:pPr>
            <a:r>
              <a:rPr lang="en-US" altLang="zh-CN" dirty="0"/>
              <a:t>For example, by adjusting their macroscopic properties, carbon fiber reinforced polymers (CFRPs) can be utilized into the bodywork of cars to help make them lightweight, whereas carbon black reinforced polymers can help increase the tires’ grip.</a:t>
            </a:r>
          </a:p>
          <a:p>
            <a:pPr marL="171450" indent="-171450">
              <a:buFont typeface="Arial" panose="020B0604020202020204" pitchFamily="34" charset="0"/>
              <a:buChar char="•"/>
            </a:pPr>
            <a:r>
              <a:rPr lang="en-US" altLang="zh-CN" dirty="0"/>
              <a:t>This results in improved fuel efficiency, and, by extension, produces less carbon-based fuel waste.</a:t>
            </a:r>
          </a:p>
          <a:p>
            <a:pPr marL="0" indent="0">
              <a:buFont typeface="Arial" panose="020B0604020202020204" pitchFamily="34" charset="0"/>
              <a:buNone/>
            </a:pPr>
            <a:endParaRPr lang="en-US" altLang="zh-CN" dirty="0"/>
          </a:p>
          <a:p>
            <a:pPr marL="0" indent="0">
              <a:buFont typeface="Arial" panose="020B0604020202020204" pitchFamily="34" charset="0"/>
              <a:buNone/>
            </a:pPr>
            <a:r>
              <a:rPr lang="en-US" altLang="zh-CN" dirty="0"/>
              <a:t>In addition, it has become well established that one of the most important microscopic parameters that controls the macroscopic properties of nanocomposites is the interface between polymer matrix and nanofiller, which consists of physically bound (i.e., physisorbed) polymer chains that are in contact with the nanofiller surface.</a:t>
            </a:r>
          </a:p>
          <a:p>
            <a:pPr marL="0" indent="0">
              <a:buFont typeface="Arial" panose="020B0604020202020204" pitchFamily="34" charset="0"/>
              <a:buNone/>
            </a:pPr>
            <a:endParaRPr lang="en-US" altLang="zh-CN" dirty="0"/>
          </a:p>
          <a:p>
            <a:pPr marL="0" indent="0">
              <a:buFont typeface="Arial" panose="020B0604020202020204" pitchFamily="34" charset="0"/>
              <a:buNone/>
            </a:pPr>
            <a:r>
              <a:rPr lang="en-US" altLang="zh-CN" dirty="0"/>
              <a:t>Our present work focuses on an isotactic polypropylene (iPP) matrix in contact with a CF surface, where we aimed to characterize the dynamics at the interface between bound iPP and CF.</a:t>
            </a:r>
          </a:p>
        </p:txBody>
      </p:sp>
      <p:sp>
        <p:nvSpPr>
          <p:cNvPr id="4" name="灯片编号占位符 3"/>
          <p:cNvSpPr>
            <a:spLocks noGrp="1"/>
          </p:cNvSpPr>
          <p:nvPr>
            <p:ph type="sldNum" sz="quarter" idx="5"/>
          </p:nvPr>
        </p:nvSpPr>
        <p:spPr/>
        <p:txBody>
          <a:bodyPr/>
          <a:lstStyle/>
          <a:p>
            <a:fld id="{9FF8393F-3870-472D-8334-535AE46E7D86}" type="slidenum">
              <a:rPr lang="zh-CN" altLang="en-US" smtClean="0"/>
              <a:t>2</a:t>
            </a:fld>
            <a:endParaRPr lang="zh-CN" altLang="en-US"/>
          </a:p>
        </p:txBody>
      </p:sp>
    </p:spTree>
    <p:extLst>
      <p:ext uri="{BB962C8B-B14F-4D97-AF65-F5344CB8AC3E}">
        <p14:creationId xmlns:p14="http://schemas.microsoft.com/office/powerpoint/2010/main" val="3148582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286F73B-D2B0-43B9-BFCF-74C1242FE176}" type="slidenum">
              <a:rPr lang="en-US" smtClean="0"/>
              <a:t>17</a:t>
            </a:fld>
            <a:endParaRPr lang="en-US"/>
          </a:p>
        </p:txBody>
      </p:sp>
    </p:spTree>
    <p:extLst>
      <p:ext uri="{BB962C8B-B14F-4D97-AF65-F5344CB8AC3E}">
        <p14:creationId xmlns:p14="http://schemas.microsoft.com/office/powerpoint/2010/main" val="17309675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We first prepared the bound polymer layers by cleaning bare carbon fibers in an ultrasonic bath, then compression molding them into an iPP matrix. This was followed by solvent rinsing with a heated solvent to leave only the bound polymer layer.</a:t>
            </a:r>
          </a:p>
          <a:p>
            <a:pPr marL="171450" indent="-171450">
              <a:buFont typeface="Arial" panose="020B0604020202020204" pitchFamily="34" charset="0"/>
              <a:buChar char="•"/>
            </a:pPr>
            <a:r>
              <a:rPr lang="en-US" dirty="0"/>
              <a:t>With the prepared samples, we then performed several neutron scattering techniques to characterize the structural, spatial, and temporal information concerning the bound polymer.</a:t>
            </a:r>
          </a:p>
          <a:p>
            <a:pPr marL="171450" indent="-171450">
              <a:buFont typeface="Arial" panose="020B0604020202020204" pitchFamily="34" charset="0"/>
              <a:buChar char="•"/>
            </a:pPr>
            <a:r>
              <a:rPr lang="en-US" dirty="0"/>
              <a:t>We then developed atomistic molecular dynamics (MD) simulations that were performed to mimic the scattering results and provide more detailed insights to the data.</a:t>
            </a:r>
          </a:p>
        </p:txBody>
      </p:sp>
      <p:sp>
        <p:nvSpPr>
          <p:cNvPr id="4" name="Slide Number Placeholder 3"/>
          <p:cNvSpPr>
            <a:spLocks noGrp="1"/>
          </p:cNvSpPr>
          <p:nvPr>
            <p:ph type="sldNum" sz="quarter" idx="5"/>
          </p:nvPr>
        </p:nvSpPr>
        <p:spPr/>
        <p:txBody>
          <a:bodyPr/>
          <a:lstStyle/>
          <a:p>
            <a:fld id="{D9A9A092-9AF0-4979-AF52-6C7891F0226F}" type="slidenum">
              <a:rPr lang="en-US" smtClean="0"/>
              <a:t>3</a:t>
            </a:fld>
            <a:endParaRPr lang="en-US" dirty="0"/>
          </a:p>
        </p:txBody>
      </p:sp>
    </p:spTree>
    <p:extLst>
      <p:ext uri="{BB962C8B-B14F-4D97-AF65-F5344CB8AC3E}">
        <p14:creationId xmlns:p14="http://schemas.microsoft.com/office/powerpoint/2010/main" val="15527471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To develop the simulations, we used LAMMPS software. We created both a “free chains” system, lacking a CF substrate, and a “bound chains” system to mimic the bound polymer layer.</a:t>
            </a:r>
          </a:p>
          <a:p>
            <a:pPr marL="171450" indent="-171450">
              <a:buFont typeface="Arial" panose="020B0604020202020204" pitchFamily="34" charset="0"/>
              <a:buChar char="•"/>
            </a:pPr>
            <a:r>
              <a:rPr lang="en-US" dirty="0"/>
              <a:t>So, after equilibrating each system, we ran production runs for 15 ns to sample atomic trajectory data up to 1 ns which included spatial coordinates in x, y, and z, and their unwrapped counterparts.</a:t>
            </a:r>
          </a:p>
          <a:p>
            <a:pPr marL="0" indent="0">
              <a:buFont typeface="Arial" panose="020B0604020202020204" pitchFamily="34" charset="0"/>
              <a:buNone/>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The intermediate incoherent scattering function I(q,t) was then calculated from the simulation trajectory data. This is the spatial Fourier transform of the self-part of the Van Hove correlation function. With this data, we have access to the spatial and temporal information that we can correlate with </a:t>
            </a:r>
            <a:r>
              <a:rPr lang="en-US" i="1" dirty="0"/>
              <a:t>in-situ</a:t>
            </a:r>
            <a:r>
              <a:rPr lang="en-US" dirty="0"/>
              <a:t> neutron scattering.</a:t>
            </a:r>
            <a:endParaRPr lang="en-US" b="0" i="0" dirty="0">
              <a:solidFill>
                <a:srgbClr val="202122"/>
              </a:solidFill>
              <a:effectLst/>
              <a:latin typeface="Arial" panose="020B0604020202020204"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solidFill>
                  <a:srgbClr val="202122"/>
                </a:solidFill>
                <a:effectLst/>
                <a:latin typeface="Arial" panose="020B0604020202020204" pitchFamily="34" charset="0"/>
              </a:rPr>
              <a:t>Since</a:t>
            </a:r>
            <a:r>
              <a:rPr lang="en-US" dirty="0"/>
              <a:t> the self-motion from hydrogen atoms dominates the measured signal in the dynamic incoherent space, we treated </a:t>
            </a:r>
            <a:r>
              <a:rPr lang="en-US" i="1" dirty="0"/>
              <a:t>N</a:t>
            </a:r>
            <a:r>
              <a:rPr lang="en-US" i="1" baseline="-25000" dirty="0"/>
              <a:t>H</a:t>
            </a:r>
            <a:r>
              <a:rPr lang="en-US" i="1" dirty="0"/>
              <a:t> </a:t>
            </a:r>
            <a:r>
              <a:rPr lang="en-US" i="0" dirty="0"/>
              <a:t>as </a:t>
            </a:r>
            <a:r>
              <a:rPr lang="en-US" dirty="0"/>
              <a:t>the total number of hydrogen atoms in the simulation, whereas </a:t>
            </a:r>
            <a:r>
              <a:rPr lang="en-US" i="1" dirty="0"/>
              <a:t>r</a:t>
            </a:r>
            <a:r>
              <a:rPr lang="en-US" i="1" baseline="-25000" dirty="0"/>
              <a:t>i</a:t>
            </a:r>
            <a:r>
              <a:rPr lang="en-US" dirty="0"/>
              <a:t> was treated as the location of a hydrogen atom after an elapsed time from its original location in the simulation.</a:t>
            </a:r>
          </a:p>
        </p:txBody>
      </p:sp>
      <p:sp>
        <p:nvSpPr>
          <p:cNvPr id="4" name="Slide Number Placeholder 3"/>
          <p:cNvSpPr>
            <a:spLocks noGrp="1"/>
          </p:cNvSpPr>
          <p:nvPr>
            <p:ph type="sldNum" sz="quarter" idx="5"/>
          </p:nvPr>
        </p:nvSpPr>
        <p:spPr/>
        <p:txBody>
          <a:bodyPr/>
          <a:lstStyle/>
          <a:p>
            <a:fld id="{D9A9A092-9AF0-4979-AF52-6C7891F0226F}" type="slidenum">
              <a:rPr lang="en-US" smtClean="0"/>
              <a:t>4</a:t>
            </a:fld>
            <a:endParaRPr lang="en-US" dirty="0"/>
          </a:p>
        </p:txBody>
      </p:sp>
    </p:spTree>
    <p:extLst>
      <p:ext uri="{BB962C8B-B14F-4D97-AF65-F5344CB8AC3E}">
        <p14:creationId xmlns:p14="http://schemas.microsoft.com/office/powerpoint/2010/main" val="18833402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data structure corresponds to both the free and the bound chains.</a:t>
            </a:r>
          </a:p>
          <a:p>
            <a:endParaRPr lang="en-US" dirty="0"/>
          </a:p>
          <a:p>
            <a:r>
              <a:rPr lang="en-US" dirty="0"/>
              <a:t>For future reference, we will be fitting the calculated I(q,t) data from columns 1 and 2 with a series of functions. The other columns correspond to I(q,t) that was calculated for individual directional components of atomic trajectories, i.e., x, y, and z. There is also one column where we calculated I(q,t) using a different method.</a:t>
            </a:r>
          </a:p>
          <a:p>
            <a:endParaRPr lang="en-US" dirty="0"/>
          </a:p>
          <a:p>
            <a:r>
              <a:rPr lang="en-US" dirty="0"/>
              <a:t>For the 15 data files, the q represents the spatial information. It’s basically a scattering vector that shows a decay over time in the same sampling range that I just discussed.</a:t>
            </a:r>
          </a:p>
        </p:txBody>
      </p:sp>
      <p:sp>
        <p:nvSpPr>
          <p:cNvPr id="4" name="Slide Number Placeholder 3"/>
          <p:cNvSpPr>
            <a:spLocks noGrp="1"/>
          </p:cNvSpPr>
          <p:nvPr>
            <p:ph type="sldNum" sz="quarter" idx="5"/>
          </p:nvPr>
        </p:nvSpPr>
        <p:spPr/>
        <p:txBody>
          <a:bodyPr/>
          <a:lstStyle/>
          <a:p>
            <a:fld id="{3286F73B-D2B0-43B9-BFCF-74C1242FE176}" type="slidenum">
              <a:rPr lang="en-US" smtClean="0"/>
              <a:t>5</a:t>
            </a:fld>
            <a:endParaRPr lang="en-US"/>
          </a:p>
        </p:txBody>
      </p:sp>
    </p:spTree>
    <p:extLst>
      <p:ext uri="{BB962C8B-B14F-4D97-AF65-F5344CB8AC3E}">
        <p14:creationId xmlns:p14="http://schemas.microsoft.com/office/powerpoint/2010/main" val="24032343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First, we characterized the dynamics of the free chains by fitting their I(q,t) data with a stretch exponential equation, using the Kohlrausch-Williams-Watts form. This gave us several parameters, including:</a:t>
                </a:r>
              </a:p>
              <a:p>
                <a:pPr marL="171450" indent="-171450">
                  <a:buFont typeface="Arial" panose="020B0604020202020204" pitchFamily="34" charset="0"/>
                  <a:buChar char="•"/>
                </a:pPr>
                <a14:m>
                  <m:oMath xmlns:m="http://schemas.openxmlformats.org/officeDocument/2006/math">
                    <m:sSub>
                      <m:sSubPr>
                        <m:ctrlPr>
                          <a:rPr lang="en-US" sz="1200" b="0" i="1" smtClean="0">
                            <a:solidFill>
                              <a:srgbClr val="00B050"/>
                            </a:solidFill>
                            <a:latin typeface="Cambria Math" panose="02040503050406030204" pitchFamily="18" charset="0"/>
                            <a:ea typeface="Cambria Math" panose="02040503050406030204" pitchFamily="18" charset="0"/>
                          </a:rPr>
                        </m:ctrlPr>
                      </m:sSubPr>
                      <m:e>
                        <m:r>
                          <a:rPr lang="en-US" sz="1200" b="0" i="1">
                            <a:solidFill>
                              <a:srgbClr val="00B050"/>
                            </a:solidFill>
                            <a:latin typeface="Cambria Math" panose="02040503050406030204" pitchFamily="18" charset="0"/>
                            <a:ea typeface="Cambria Math" panose="02040503050406030204" pitchFamily="18" charset="0"/>
                          </a:rPr>
                          <m:t>𝜏</m:t>
                        </m:r>
                      </m:e>
                      <m:sub>
                        <m:r>
                          <a:rPr lang="en-US" sz="1200" b="0" i="1">
                            <a:solidFill>
                              <a:srgbClr val="00B050"/>
                            </a:solidFill>
                            <a:latin typeface="Cambria Math" panose="02040503050406030204" pitchFamily="18" charset="0"/>
                            <a:ea typeface="Cambria Math" panose="02040503050406030204" pitchFamily="18" charset="0"/>
                          </a:rPr>
                          <m:t>𝑓𝑎𝑠𝑡</m:t>
                        </m:r>
                      </m:sub>
                    </m:sSub>
                  </m:oMath>
                </a14:m>
                <a:r>
                  <a:rPr lang="en-US" b="0" dirty="0"/>
                  <a:t>, describing the local</a:t>
                </a:r>
                <a:r>
                  <a:rPr lang="en-US" b="0" baseline="0" dirty="0"/>
                  <a:t> hydrogen dynamics that are unaffected by neighboring molecules, and on the order of ps;</a:t>
                </a:r>
              </a:p>
              <a:p>
                <a:pPr marL="171450" indent="-171450">
                  <a:buFont typeface="Arial" panose="020B0604020202020204" pitchFamily="34" charset="0"/>
                  <a:buChar char="•"/>
                </a:pPr>
                <a14:m>
                  <m:oMath xmlns:m="http://schemas.openxmlformats.org/officeDocument/2006/math">
                    <m:sSub>
                      <m:sSubPr>
                        <m:ctrlPr>
                          <a:rPr lang="en-US" sz="1200" b="0" i="1" smtClean="0">
                            <a:solidFill>
                              <a:srgbClr val="00B050"/>
                            </a:solidFill>
                            <a:latin typeface="Cambria Math" panose="02040503050406030204" pitchFamily="18" charset="0"/>
                            <a:ea typeface="Cambria Math" panose="02040503050406030204" pitchFamily="18" charset="0"/>
                          </a:rPr>
                        </m:ctrlPr>
                      </m:sSubPr>
                      <m:e>
                        <m:r>
                          <a:rPr lang="en-US" sz="1200" b="0" i="1">
                            <a:solidFill>
                              <a:srgbClr val="00B050"/>
                            </a:solidFill>
                            <a:latin typeface="Cambria Math" panose="02040503050406030204" pitchFamily="18" charset="0"/>
                            <a:ea typeface="Cambria Math" panose="02040503050406030204" pitchFamily="18" charset="0"/>
                          </a:rPr>
                          <m:t>𝜏</m:t>
                        </m:r>
                      </m:e>
                      <m:sub>
                        <m:r>
                          <a:rPr lang="en-US" sz="1200" b="0" i="1" smtClean="0">
                            <a:solidFill>
                              <a:srgbClr val="00B050"/>
                            </a:solidFill>
                            <a:latin typeface="Cambria Math" panose="02040503050406030204" pitchFamily="18" charset="0"/>
                            <a:ea typeface="Cambria Math" panose="02040503050406030204" pitchFamily="18" charset="0"/>
                          </a:rPr>
                          <m:t>𝐾𝑊𝑊</m:t>
                        </m:r>
                      </m:sub>
                    </m:sSub>
                  </m:oMath>
                </a14:m>
                <a:r>
                  <a:rPr lang="en-US" b="0" dirty="0"/>
                  <a:t>, describing the segmental</a:t>
                </a:r>
                <a:r>
                  <a:rPr lang="en-US" b="0" baseline="0" dirty="0"/>
                  <a:t> dynamics that are typically slower, and representative of the whole chain, on the order of sub-ns. This parameter was used for the direct comparison to experimental data, which I will show in the following slide.</a:t>
                </a:r>
                <a:endParaRPr lang="en-US" b="0" dirty="0"/>
              </a:p>
              <a:p>
                <a:pPr marL="171450" indent="-171450">
                  <a:buFont typeface="Arial" panose="020B0604020202020204" pitchFamily="34" charset="0"/>
                  <a:buChar char="•"/>
                </a:pPr>
                <a:r>
                  <a:rPr lang="en-US" i="1" dirty="0"/>
                  <a:t>B</a:t>
                </a:r>
                <a:r>
                  <a:rPr lang="en-US" i="0" dirty="0"/>
                  <a:t>, which was the accompanying stretching exponent used to describe the decay of the slower motion over a range of q-values.</a:t>
                </a:r>
                <a:endParaRPr lang="en-US" i="1" dirty="0"/>
              </a:p>
              <a:p>
                <a:pPr marL="0" indent="0">
                  <a:buFont typeface="Arial" panose="020B0604020202020204" pitchFamily="34" charset="0"/>
                  <a:buNone/>
                </a:pPr>
                <a:endParaRPr lang="en-US" dirty="0"/>
              </a:p>
              <a:p>
                <a:pPr marL="0" indent="0">
                  <a:buFont typeface="Arial" panose="020B0604020202020204" pitchFamily="34" charset="0"/>
                  <a:buNone/>
                </a:pPr>
                <a:r>
                  <a:rPr lang="en-US" dirty="0"/>
                  <a:t>In</a:t>
                </a:r>
                <a:r>
                  <a:rPr lang="en-US" baseline="0" dirty="0"/>
                  <a:t> fitting the bound chains data, we</a:t>
                </a:r>
                <a:r>
                  <a:rPr lang="en-US" dirty="0"/>
                  <a:t> retained the bulk fitting equation, but added an additional floating parameter, denoted </a:t>
                </a:r>
                <a:r>
                  <a:rPr lang="en-US" b="1" i="1" dirty="0"/>
                  <a:t>A</a:t>
                </a:r>
                <a:r>
                  <a:rPr lang="en-US" b="1" i="1" baseline="-25000" dirty="0"/>
                  <a:t>m</a:t>
                </a:r>
                <a:r>
                  <a:rPr lang="en-US" b="1" i="1" baseline="0" dirty="0"/>
                  <a:t>,</a:t>
                </a:r>
                <a:r>
                  <a:rPr lang="en-US" baseline="0" dirty="0"/>
                  <a:t> to describe </a:t>
                </a:r>
                <a:r>
                  <a:rPr lang="en-US" dirty="0"/>
                  <a:t>the immobile, or non-moving fraction of the bound chains.</a:t>
                </a:r>
              </a:p>
              <a:p>
                <a:pPr marL="171450" indent="-171450">
                  <a:buFont typeface="Arial" panose="020B0604020202020204" pitchFamily="34" charset="0"/>
                  <a:buChar char="•"/>
                </a:pPr>
                <a:r>
                  <a:rPr lang="en-US" dirty="0"/>
                  <a:t>According to theory, the immobile component comes from the highly adsorbed polymer chains (i.e., those chains comprising a ‘flattened layer’).</a:t>
                </a:r>
                <a:endParaRPr lang="en-US" baseline="0" dirty="0"/>
              </a:p>
            </p:txBody>
          </p:sp>
        </mc:Choice>
        <mc:Fallback xmlns="">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However, to accurately fit the bulk I (q,t) data, we had to expand the base equation. This allowed us to estimate the characteristic time of the fast dynamics from MD simulations (which are on the order of picoseconds). We also had a separate component that was directly comparable to the QENS data, with a characteristic time for the segmental dynamics that is relatively slower.</a:t>
                </a:r>
              </a:p>
              <a:p>
                <a:pPr marL="171450" indent="-171450">
                  <a:buFont typeface="Arial" panose="020B0604020202020204" pitchFamily="34" charset="0"/>
                  <a:buChar char="•"/>
                </a:pPr>
                <a:r>
                  <a:rPr lang="en-US" dirty="0"/>
                  <a:t>To fit the bound I(q,t), we assumed that the bound polymer film observed similar dynamics to that of the bulk beyond a certain distance from the CF. Therefore, we retained the bulk fitting component.</a:t>
                </a:r>
              </a:p>
              <a:p>
                <a:pPr marL="171450" indent="-171450">
                  <a:buFont typeface="Arial" panose="020B0604020202020204" pitchFamily="34" charset="0"/>
                  <a:buChar char="•"/>
                </a:pPr>
                <a:r>
                  <a:rPr lang="en-US" dirty="0"/>
                  <a:t>We also added a floating </a:t>
                </a:r>
                <a:r>
                  <a:rPr lang="en-US" sz="1200" i="0"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a:t>𝐴_𝑚</a:t>
                </a:r>
                <a:r>
                  <a:rPr lang="en-US" dirty="0"/>
                  <a:t> parameter</a:t>
                </a:r>
                <a:r>
                  <a:rPr lang="en-US" baseline="0" dirty="0"/>
                  <a:t> to describe </a:t>
                </a:r>
                <a:r>
                  <a:rPr lang="en-US" dirty="0"/>
                  <a:t>the mobile (i.e, moving) component fraction of</a:t>
                </a:r>
                <a:r>
                  <a:rPr lang="en-US" baseline="0" dirty="0"/>
                  <a:t> </a:t>
                </a:r>
                <a:r>
                  <a:rPr lang="en-US" dirty="0"/>
                  <a:t>iPP molecules.</a:t>
                </a:r>
                <a:r>
                  <a:rPr lang="en-US" baseline="0" dirty="0"/>
                  <a:t> We wanted to use this parameter to then quantify the immobile component fraction of bound chains, since it is difficult to separate these contributions of elastic scattering from the QENS spectra. At q &gt; 5 nm^-1, we consistently estimated the immobile component fraction to be 0.02 – 0.03.</a:t>
                </a:r>
              </a:p>
            </p:txBody>
          </p:sp>
        </mc:Fallback>
      </mc:AlternateContent>
      <p:sp>
        <p:nvSpPr>
          <p:cNvPr id="4" name="Slide Number Placeholder 3"/>
          <p:cNvSpPr>
            <a:spLocks noGrp="1"/>
          </p:cNvSpPr>
          <p:nvPr>
            <p:ph type="sldNum" sz="quarter" idx="5"/>
          </p:nvPr>
        </p:nvSpPr>
        <p:spPr/>
        <p:txBody>
          <a:bodyPr/>
          <a:lstStyle/>
          <a:p>
            <a:fld id="{D9A9A092-9AF0-4979-AF52-6C7891F0226F}" type="slidenum">
              <a:rPr lang="en-US" smtClean="0"/>
              <a:t>6</a:t>
            </a:fld>
            <a:endParaRPr lang="en-US" dirty="0"/>
          </a:p>
        </p:txBody>
      </p:sp>
    </p:spTree>
    <p:extLst>
      <p:ext uri="{BB962C8B-B14F-4D97-AF65-F5344CB8AC3E}">
        <p14:creationId xmlns:p14="http://schemas.microsoft.com/office/powerpoint/2010/main" val="8486950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286F73B-D2B0-43B9-BFCF-74C1242FE176}" type="slidenum">
              <a:rPr lang="en-US" smtClean="0"/>
              <a:t>7</a:t>
            </a:fld>
            <a:endParaRPr lang="en-US"/>
          </a:p>
        </p:txBody>
      </p:sp>
    </p:spTree>
    <p:extLst>
      <p:ext uri="{BB962C8B-B14F-4D97-AF65-F5344CB8AC3E}">
        <p14:creationId xmlns:p14="http://schemas.microsoft.com/office/powerpoint/2010/main" val="18898654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p0 corresponds to the parameters which we are estimating through our model functions I_bulk_q_t and I_bound_q_t. It is stored in a Python list. curve_fit applies the nonlinear least squares algorithm to fit the model functions to data; in this case, our computed I(q,t) data from the in-house C code.</a:t>
            </a:r>
          </a:p>
        </p:txBody>
      </p:sp>
      <p:sp>
        <p:nvSpPr>
          <p:cNvPr id="4" name="Slide Number Placeholder 3"/>
          <p:cNvSpPr>
            <a:spLocks noGrp="1"/>
          </p:cNvSpPr>
          <p:nvPr>
            <p:ph type="sldNum" sz="quarter" idx="5"/>
          </p:nvPr>
        </p:nvSpPr>
        <p:spPr/>
        <p:txBody>
          <a:bodyPr/>
          <a:lstStyle/>
          <a:p>
            <a:fld id="{3286F73B-D2B0-43B9-BFCF-74C1242FE176}" type="slidenum">
              <a:rPr lang="en-US" smtClean="0"/>
              <a:t>11</a:t>
            </a:fld>
            <a:endParaRPr lang="en-US"/>
          </a:p>
        </p:txBody>
      </p:sp>
    </p:spTree>
    <p:extLst>
      <p:ext uri="{BB962C8B-B14F-4D97-AF65-F5344CB8AC3E}">
        <p14:creationId xmlns:p14="http://schemas.microsoft.com/office/powerpoint/2010/main" val="39929813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you can see that we used columns 1 and 2 to create arrays to store x and y data, corresponding to timestep and I(q,t). Obviously, I specified the data in a string for the path to the folder where it’s located on my laptop.</a:t>
            </a:r>
          </a:p>
          <a:p>
            <a:r>
              <a:rPr lang="en-US" dirty="0"/>
              <a:t>I then used a while loop to initialize a filter that catches RuntimeWarnings and ignores them. Basically, by doing this, we’re kind of trusting that our initial guesses are good enough for the curve_fit algorithm to give us an accurate fit, and that any divide-by-zero or RuntimeErrors do not affect performance. If they do significantly affect performance, we’d see some strange things happen on our plots, so we’d have to catch that. But in this case, SciPy could handle those errors.</a:t>
            </a:r>
          </a:p>
        </p:txBody>
      </p:sp>
      <p:sp>
        <p:nvSpPr>
          <p:cNvPr id="4" name="Slide Number Placeholder 3"/>
          <p:cNvSpPr>
            <a:spLocks noGrp="1"/>
          </p:cNvSpPr>
          <p:nvPr>
            <p:ph type="sldNum" sz="quarter" idx="5"/>
          </p:nvPr>
        </p:nvSpPr>
        <p:spPr/>
        <p:txBody>
          <a:bodyPr/>
          <a:lstStyle/>
          <a:p>
            <a:fld id="{3286F73B-D2B0-43B9-BFCF-74C1242FE176}" type="slidenum">
              <a:rPr lang="en-US" smtClean="0"/>
              <a:t>12</a:t>
            </a:fld>
            <a:endParaRPr lang="en-US"/>
          </a:p>
        </p:txBody>
      </p:sp>
    </p:spTree>
    <p:extLst>
      <p:ext uri="{BB962C8B-B14F-4D97-AF65-F5344CB8AC3E}">
        <p14:creationId xmlns:p14="http://schemas.microsoft.com/office/powerpoint/2010/main" val="37023239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286F73B-D2B0-43B9-BFCF-74C1242FE176}" type="slidenum">
              <a:rPr lang="en-US" smtClean="0"/>
              <a:t>16</a:t>
            </a:fld>
            <a:endParaRPr lang="en-US"/>
          </a:p>
        </p:txBody>
      </p:sp>
    </p:spTree>
    <p:extLst>
      <p:ext uri="{BB962C8B-B14F-4D97-AF65-F5344CB8AC3E}">
        <p14:creationId xmlns:p14="http://schemas.microsoft.com/office/powerpoint/2010/main" val="18126757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5756FB-E05E-443F-88A1-CFC90638997C}"/>
              </a:ext>
            </a:extLst>
          </p:cNvPr>
          <p:cNvSpPr>
            <a:spLocks noGrp="1"/>
          </p:cNvSpPr>
          <p:nvPr>
            <p:ph type="ctrTitle"/>
          </p:nvPr>
        </p:nvSpPr>
        <p:spPr>
          <a:xfrm>
            <a:off x="1084727" y="1597961"/>
            <a:ext cx="9144000" cy="3162300"/>
          </a:xfrm>
        </p:spPr>
        <p:txBody>
          <a:bodyPr anchor="b">
            <a:normAutofit/>
          </a:bodyPr>
          <a:lstStyle>
            <a:lvl1pPr algn="l">
              <a:defRPr sz="3200"/>
            </a:lvl1pPr>
          </a:lstStyle>
          <a:p>
            <a:r>
              <a:rPr lang="en-US" dirty="0"/>
              <a:t>Click to edit Master title style</a:t>
            </a:r>
          </a:p>
        </p:txBody>
      </p:sp>
      <p:sp>
        <p:nvSpPr>
          <p:cNvPr id="3" name="Subtitle 2">
            <a:extLst>
              <a:ext uri="{FF2B5EF4-FFF2-40B4-BE49-F238E27FC236}">
                <a16:creationId xmlns:a16="http://schemas.microsoft.com/office/drawing/2014/main" id="{3C5DA97A-281B-4A77-9D2C-C5E6A860E645}"/>
              </a:ext>
            </a:extLst>
          </p:cNvPr>
          <p:cNvSpPr>
            <a:spLocks noGrp="1"/>
          </p:cNvSpPr>
          <p:nvPr>
            <p:ph type="subTitle" idx="1"/>
          </p:nvPr>
        </p:nvSpPr>
        <p:spPr>
          <a:xfrm>
            <a:off x="1084727" y="4902488"/>
            <a:ext cx="9144000" cy="985075"/>
          </a:xfrm>
        </p:spPr>
        <p:txBody>
          <a:bodyPr>
            <a:normAutofit/>
          </a:bodyPr>
          <a:lstStyle>
            <a:lvl1pPr marL="0" indent="0" algn="l">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A5FD7BAE-E194-4223-BB4E-5E487863F5BE}"/>
              </a:ext>
            </a:extLst>
          </p:cNvPr>
          <p:cNvSpPr>
            <a:spLocks noGrp="1"/>
          </p:cNvSpPr>
          <p:nvPr>
            <p:ph type="dt" sz="half" idx="10"/>
          </p:nvPr>
        </p:nvSpPr>
        <p:spPr/>
        <p:txBody>
          <a:bodyPr/>
          <a:lstStyle/>
          <a:p>
            <a:fld id="{8C28A28C-4C6A-46EA-90C0-4EE0B89CC5C7}" type="datetimeFigureOut">
              <a:rPr lang="en-US" smtClean="0"/>
              <a:t>5/24/2023</a:t>
            </a:fld>
            <a:endParaRPr lang="en-US" dirty="0"/>
          </a:p>
        </p:txBody>
      </p:sp>
      <p:sp>
        <p:nvSpPr>
          <p:cNvPr id="5" name="Footer Placeholder 4">
            <a:extLst>
              <a:ext uri="{FF2B5EF4-FFF2-40B4-BE49-F238E27FC236}">
                <a16:creationId xmlns:a16="http://schemas.microsoft.com/office/drawing/2014/main" id="{9721F6C9-7279-4DF8-9462-3EFEFA03FB5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C457072-0A38-49AD-8D0D-0E42DD488E4F}"/>
              </a:ext>
            </a:extLst>
          </p:cNvPr>
          <p:cNvSpPr>
            <a:spLocks noGrp="1"/>
          </p:cNvSpPr>
          <p:nvPr>
            <p:ph type="sldNum" sz="quarter" idx="12"/>
          </p:nvPr>
        </p:nvSpPr>
        <p:spPr/>
        <p:txBody>
          <a:bodyPr/>
          <a:lstStyle/>
          <a:p>
            <a:fld id="{5DEF7F31-0B8A-474A-B86C-91F381754329}" type="slidenum">
              <a:rPr lang="en-US" smtClean="0"/>
              <a:t>‹#›</a:t>
            </a:fld>
            <a:endParaRPr lang="en-US" dirty="0"/>
          </a:p>
        </p:txBody>
      </p:sp>
    </p:spTree>
    <p:extLst>
      <p:ext uri="{BB962C8B-B14F-4D97-AF65-F5344CB8AC3E}">
        <p14:creationId xmlns:p14="http://schemas.microsoft.com/office/powerpoint/2010/main" val="41580048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489E81-5CFF-4A28-B9C8-5D54E51DF202}"/>
              </a:ext>
            </a:extLst>
          </p:cNvPr>
          <p:cNvSpPr>
            <a:spLocks noGrp="1"/>
          </p:cNvSpPr>
          <p:nvPr>
            <p:ph type="title"/>
          </p:nvPr>
        </p:nvSpPr>
        <p:spPr/>
        <p:txBody>
          <a:bodyPr/>
          <a:lstStyle/>
          <a:p>
            <a:r>
              <a:rPr lang="en-US" dirty="0"/>
              <a:t>Click to edit Master title style</a:t>
            </a:r>
          </a:p>
        </p:txBody>
      </p:sp>
      <p:sp>
        <p:nvSpPr>
          <p:cNvPr id="3" name="Vertical Text Placeholder 2">
            <a:extLst>
              <a:ext uri="{FF2B5EF4-FFF2-40B4-BE49-F238E27FC236}">
                <a16:creationId xmlns:a16="http://schemas.microsoft.com/office/drawing/2014/main" id="{158A4CC8-DCB0-4E94-98A7-236E3D18667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DD1F802-21C2-44B2-A419-55469D826571}"/>
              </a:ext>
            </a:extLst>
          </p:cNvPr>
          <p:cNvSpPr>
            <a:spLocks noGrp="1"/>
          </p:cNvSpPr>
          <p:nvPr>
            <p:ph type="dt" sz="half" idx="10"/>
          </p:nvPr>
        </p:nvSpPr>
        <p:spPr/>
        <p:txBody>
          <a:bodyPr/>
          <a:lstStyle/>
          <a:p>
            <a:fld id="{8C28A28C-4C6A-46EA-90C0-4EE0B89CC5C7}" type="datetimeFigureOut">
              <a:rPr lang="en-US" smtClean="0"/>
              <a:t>5/24/2023</a:t>
            </a:fld>
            <a:endParaRPr lang="en-US"/>
          </a:p>
        </p:txBody>
      </p:sp>
      <p:sp>
        <p:nvSpPr>
          <p:cNvPr id="5" name="Footer Placeholder 4">
            <a:extLst>
              <a:ext uri="{FF2B5EF4-FFF2-40B4-BE49-F238E27FC236}">
                <a16:creationId xmlns:a16="http://schemas.microsoft.com/office/drawing/2014/main" id="{84BDB709-08FF-4C4A-8670-4CCA9146F9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5395375-1CC8-4950-8439-877451C4266D}"/>
              </a:ext>
            </a:extLst>
          </p:cNvPr>
          <p:cNvSpPr>
            <a:spLocks noGrp="1"/>
          </p:cNvSpPr>
          <p:nvPr>
            <p:ph type="sldNum" sz="quarter" idx="12"/>
          </p:nvPr>
        </p:nvSpPr>
        <p:spPr/>
        <p:txBody>
          <a:bodyPr/>
          <a:lstStyle/>
          <a:p>
            <a:fld id="{5DEF7F31-0B8A-474A-B86C-91F381754329}" type="slidenum">
              <a:rPr lang="en-US" smtClean="0"/>
              <a:t>‹#›</a:t>
            </a:fld>
            <a:endParaRPr lang="en-US"/>
          </a:p>
        </p:txBody>
      </p:sp>
    </p:spTree>
    <p:extLst>
      <p:ext uri="{BB962C8B-B14F-4D97-AF65-F5344CB8AC3E}">
        <p14:creationId xmlns:p14="http://schemas.microsoft.com/office/powerpoint/2010/main" val="14304669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CE8BDF0-A155-454D-B3E2-AD15D0905A62}"/>
              </a:ext>
            </a:extLst>
          </p:cNvPr>
          <p:cNvSpPr>
            <a:spLocks noGrp="1"/>
          </p:cNvSpPr>
          <p:nvPr>
            <p:ph type="title" orient="vert"/>
          </p:nvPr>
        </p:nvSpPr>
        <p:spPr>
          <a:xfrm>
            <a:off x="9073242" y="827313"/>
            <a:ext cx="2280557" cy="5061857"/>
          </a:xfrm>
        </p:spPr>
        <p:txBody>
          <a:bodyPr vert="eaVert"/>
          <a:lstStyle/>
          <a:p>
            <a:r>
              <a:rPr lang="en-US" dirty="0"/>
              <a:t>Click to edit Master title style</a:t>
            </a:r>
          </a:p>
        </p:txBody>
      </p:sp>
      <p:sp>
        <p:nvSpPr>
          <p:cNvPr id="3" name="Vertical Text Placeholder 2">
            <a:extLst>
              <a:ext uri="{FF2B5EF4-FFF2-40B4-BE49-F238E27FC236}">
                <a16:creationId xmlns:a16="http://schemas.microsoft.com/office/drawing/2014/main" id="{07244E0D-96EC-4B35-BA5C-5DAFCC7281AE}"/>
              </a:ext>
            </a:extLst>
          </p:cNvPr>
          <p:cNvSpPr>
            <a:spLocks noGrp="1"/>
          </p:cNvSpPr>
          <p:nvPr>
            <p:ph type="body" orient="vert" idx="1"/>
          </p:nvPr>
        </p:nvSpPr>
        <p:spPr>
          <a:xfrm>
            <a:off x="838200" y="827313"/>
            <a:ext cx="8115300" cy="5061857"/>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A13ADC4E-9FB1-439F-B0FB-47F47B3421A7}"/>
              </a:ext>
            </a:extLst>
          </p:cNvPr>
          <p:cNvSpPr>
            <a:spLocks noGrp="1"/>
          </p:cNvSpPr>
          <p:nvPr>
            <p:ph type="dt" sz="half" idx="10"/>
          </p:nvPr>
        </p:nvSpPr>
        <p:spPr/>
        <p:txBody>
          <a:bodyPr/>
          <a:lstStyle/>
          <a:p>
            <a:fld id="{8C28A28C-4C6A-46EA-90C0-4EE0B89CC5C7}" type="datetimeFigureOut">
              <a:rPr lang="en-US" smtClean="0"/>
              <a:t>5/24/2023</a:t>
            </a:fld>
            <a:endParaRPr lang="en-US"/>
          </a:p>
        </p:txBody>
      </p:sp>
      <p:sp>
        <p:nvSpPr>
          <p:cNvPr id="5" name="Footer Placeholder 4">
            <a:extLst>
              <a:ext uri="{FF2B5EF4-FFF2-40B4-BE49-F238E27FC236}">
                <a16:creationId xmlns:a16="http://schemas.microsoft.com/office/drawing/2014/main" id="{637EE406-061A-4440-BA75-3B684FC848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A6D93CF-F5F3-4897-A51E-47D577FDD344}"/>
              </a:ext>
            </a:extLst>
          </p:cNvPr>
          <p:cNvSpPr>
            <a:spLocks noGrp="1"/>
          </p:cNvSpPr>
          <p:nvPr>
            <p:ph type="sldNum" sz="quarter" idx="12"/>
          </p:nvPr>
        </p:nvSpPr>
        <p:spPr/>
        <p:txBody>
          <a:bodyPr/>
          <a:lstStyle/>
          <a:p>
            <a:fld id="{5DEF7F31-0B8A-474A-B86C-91F381754329}" type="slidenum">
              <a:rPr lang="en-US" smtClean="0"/>
              <a:t>‹#›</a:t>
            </a:fld>
            <a:endParaRPr lang="en-US"/>
          </a:p>
        </p:txBody>
      </p:sp>
    </p:spTree>
    <p:extLst>
      <p:ext uri="{BB962C8B-B14F-4D97-AF65-F5344CB8AC3E}">
        <p14:creationId xmlns:p14="http://schemas.microsoft.com/office/powerpoint/2010/main" val="7098682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398199-C6CF-4DFF-A750-435F06CC748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2F2D5EB-F993-411F-9DBA-971321FC006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EA5D216-27F9-4078-8349-ABC9F614A5E7}"/>
              </a:ext>
            </a:extLst>
          </p:cNvPr>
          <p:cNvSpPr>
            <a:spLocks noGrp="1"/>
          </p:cNvSpPr>
          <p:nvPr>
            <p:ph type="dt" sz="half" idx="10"/>
          </p:nvPr>
        </p:nvSpPr>
        <p:spPr/>
        <p:txBody>
          <a:bodyPr/>
          <a:lstStyle/>
          <a:p>
            <a:fld id="{8C28A28C-4C6A-46EA-90C0-4EE0B89CC5C7}" type="datetimeFigureOut">
              <a:rPr lang="en-US" smtClean="0"/>
              <a:t>5/24/2023</a:t>
            </a:fld>
            <a:endParaRPr lang="en-US"/>
          </a:p>
        </p:txBody>
      </p:sp>
      <p:sp>
        <p:nvSpPr>
          <p:cNvPr id="5" name="Footer Placeholder 4">
            <a:extLst>
              <a:ext uri="{FF2B5EF4-FFF2-40B4-BE49-F238E27FC236}">
                <a16:creationId xmlns:a16="http://schemas.microsoft.com/office/drawing/2014/main" id="{4384F8A8-FBA7-4F25-ADEA-AF346495DE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4609F8-5897-4724-8FA6-3EFDE8F2DD79}"/>
              </a:ext>
            </a:extLst>
          </p:cNvPr>
          <p:cNvSpPr>
            <a:spLocks noGrp="1"/>
          </p:cNvSpPr>
          <p:nvPr>
            <p:ph type="sldNum" sz="quarter" idx="12"/>
          </p:nvPr>
        </p:nvSpPr>
        <p:spPr/>
        <p:txBody>
          <a:bodyPr/>
          <a:lstStyle/>
          <a:p>
            <a:fld id="{5DEF7F31-0B8A-474A-B86C-91F381754329}" type="slidenum">
              <a:rPr lang="en-US" smtClean="0"/>
              <a:t>‹#›</a:t>
            </a:fld>
            <a:endParaRPr lang="en-US"/>
          </a:p>
        </p:txBody>
      </p:sp>
    </p:spTree>
    <p:extLst>
      <p:ext uri="{BB962C8B-B14F-4D97-AF65-F5344CB8AC3E}">
        <p14:creationId xmlns:p14="http://schemas.microsoft.com/office/powerpoint/2010/main" val="24844582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6C0F0C-7BA8-490D-B4C9-CCE145DCD19A}"/>
              </a:ext>
            </a:extLst>
          </p:cNvPr>
          <p:cNvSpPr>
            <a:spLocks noGrp="1"/>
          </p:cNvSpPr>
          <p:nvPr>
            <p:ph type="title"/>
          </p:nvPr>
        </p:nvSpPr>
        <p:spPr>
          <a:xfrm>
            <a:off x="1084726" y="1709738"/>
            <a:ext cx="9143999" cy="3050523"/>
          </a:xfrm>
        </p:spPr>
        <p:txBody>
          <a:bodyPr anchor="b">
            <a:normAutofit/>
          </a:bodyPr>
          <a:lstStyle>
            <a:lvl1pPr>
              <a:defRPr sz="4400"/>
            </a:lvl1pPr>
          </a:lstStyle>
          <a:p>
            <a:r>
              <a:rPr lang="en-US" dirty="0"/>
              <a:t>Click to edit Master title style</a:t>
            </a:r>
          </a:p>
        </p:txBody>
      </p:sp>
      <p:sp>
        <p:nvSpPr>
          <p:cNvPr id="3" name="Text Placeholder 2">
            <a:extLst>
              <a:ext uri="{FF2B5EF4-FFF2-40B4-BE49-F238E27FC236}">
                <a16:creationId xmlns:a16="http://schemas.microsoft.com/office/drawing/2014/main" id="{84290E61-B837-4BE4-9BC7-6AF706BCCA42}"/>
              </a:ext>
            </a:extLst>
          </p:cNvPr>
          <p:cNvSpPr>
            <a:spLocks noGrp="1"/>
          </p:cNvSpPr>
          <p:nvPr>
            <p:ph type="body" idx="1"/>
          </p:nvPr>
        </p:nvSpPr>
        <p:spPr>
          <a:xfrm>
            <a:off x="1084726" y="4902488"/>
            <a:ext cx="9143999" cy="985075"/>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E52E15F-E46D-44C6-9FB9-07B0BC545AEF}"/>
              </a:ext>
            </a:extLst>
          </p:cNvPr>
          <p:cNvSpPr>
            <a:spLocks noGrp="1"/>
          </p:cNvSpPr>
          <p:nvPr>
            <p:ph type="dt" sz="half" idx="10"/>
          </p:nvPr>
        </p:nvSpPr>
        <p:spPr/>
        <p:txBody>
          <a:bodyPr/>
          <a:lstStyle/>
          <a:p>
            <a:fld id="{8C28A28C-4C6A-46EA-90C0-4EE0B89CC5C7}" type="datetimeFigureOut">
              <a:rPr lang="en-US" smtClean="0"/>
              <a:t>5/24/2023</a:t>
            </a:fld>
            <a:endParaRPr lang="en-US"/>
          </a:p>
        </p:txBody>
      </p:sp>
      <p:sp>
        <p:nvSpPr>
          <p:cNvPr id="5" name="Footer Placeholder 4">
            <a:extLst>
              <a:ext uri="{FF2B5EF4-FFF2-40B4-BE49-F238E27FC236}">
                <a16:creationId xmlns:a16="http://schemas.microsoft.com/office/drawing/2014/main" id="{2EBF6955-3667-4857-B35A-9E12F798860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114B309-D15E-4FA1-9B8D-8C1F3B56C375}"/>
              </a:ext>
            </a:extLst>
          </p:cNvPr>
          <p:cNvSpPr>
            <a:spLocks noGrp="1"/>
          </p:cNvSpPr>
          <p:nvPr>
            <p:ph type="sldNum" sz="quarter" idx="12"/>
          </p:nvPr>
        </p:nvSpPr>
        <p:spPr/>
        <p:txBody>
          <a:bodyPr/>
          <a:lstStyle/>
          <a:p>
            <a:fld id="{5DEF7F31-0B8A-474A-B86C-91F381754329}" type="slidenum">
              <a:rPr lang="en-US" smtClean="0"/>
              <a:t>‹#›</a:t>
            </a:fld>
            <a:endParaRPr lang="en-US"/>
          </a:p>
        </p:txBody>
      </p:sp>
    </p:spTree>
    <p:extLst>
      <p:ext uri="{BB962C8B-B14F-4D97-AF65-F5344CB8AC3E}">
        <p14:creationId xmlns:p14="http://schemas.microsoft.com/office/powerpoint/2010/main" val="18845744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E219AB-91F9-4F80-9B5D-2E6FE925F02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F19F334-D0CF-4DFD-BAA9-3ECD639B1F1E}"/>
              </a:ext>
            </a:extLst>
          </p:cNvPr>
          <p:cNvSpPr>
            <a:spLocks noGrp="1"/>
          </p:cNvSpPr>
          <p:nvPr>
            <p:ph sz="half" idx="1"/>
          </p:nvPr>
        </p:nvSpPr>
        <p:spPr>
          <a:xfrm>
            <a:off x="1077362" y="2227809"/>
            <a:ext cx="4942438" cy="394915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15E0B5D-4613-4DA7-BA20-58B19BE8A496}"/>
              </a:ext>
            </a:extLst>
          </p:cNvPr>
          <p:cNvSpPr>
            <a:spLocks noGrp="1"/>
          </p:cNvSpPr>
          <p:nvPr>
            <p:ph sz="half" idx="2"/>
          </p:nvPr>
        </p:nvSpPr>
        <p:spPr>
          <a:xfrm>
            <a:off x="6172200" y="2227809"/>
            <a:ext cx="4855265" cy="394915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4F311AB-0603-424D-BC42-0CEAB3562BA4}"/>
              </a:ext>
            </a:extLst>
          </p:cNvPr>
          <p:cNvSpPr>
            <a:spLocks noGrp="1"/>
          </p:cNvSpPr>
          <p:nvPr>
            <p:ph type="dt" sz="half" idx="10"/>
          </p:nvPr>
        </p:nvSpPr>
        <p:spPr/>
        <p:txBody>
          <a:bodyPr/>
          <a:lstStyle/>
          <a:p>
            <a:fld id="{8C28A28C-4C6A-46EA-90C0-4EE0B89CC5C7}" type="datetimeFigureOut">
              <a:rPr lang="en-US" smtClean="0"/>
              <a:t>5/24/2023</a:t>
            </a:fld>
            <a:endParaRPr lang="en-US"/>
          </a:p>
        </p:txBody>
      </p:sp>
      <p:sp>
        <p:nvSpPr>
          <p:cNvPr id="6" name="Footer Placeholder 5">
            <a:extLst>
              <a:ext uri="{FF2B5EF4-FFF2-40B4-BE49-F238E27FC236}">
                <a16:creationId xmlns:a16="http://schemas.microsoft.com/office/drawing/2014/main" id="{7A3AA2AC-0C5F-4835-BE47-D780C29890E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06C54C0-DFDA-4778-9EE8-5E5C30E05412}"/>
              </a:ext>
            </a:extLst>
          </p:cNvPr>
          <p:cNvSpPr>
            <a:spLocks noGrp="1"/>
          </p:cNvSpPr>
          <p:nvPr>
            <p:ph type="sldNum" sz="quarter" idx="12"/>
          </p:nvPr>
        </p:nvSpPr>
        <p:spPr/>
        <p:txBody>
          <a:bodyPr/>
          <a:lstStyle/>
          <a:p>
            <a:fld id="{5DEF7F31-0B8A-474A-B86C-91F381754329}" type="slidenum">
              <a:rPr lang="en-US" smtClean="0"/>
              <a:t>‹#›</a:t>
            </a:fld>
            <a:endParaRPr lang="en-US"/>
          </a:p>
        </p:txBody>
      </p:sp>
    </p:spTree>
    <p:extLst>
      <p:ext uri="{BB962C8B-B14F-4D97-AF65-F5344CB8AC3E}">
        <p14:creationId xmlns:p14="http://schemas.microsoft.com/office/powerpoint/2010/main" val="4394684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F3603-5B09-4916-8324-A6BDAB4E060E}"/>
              </a:ext>
            </a:extLst>
          </p:cNvPr>
          <p:cNvSpPr>
            <a:spLocks noGrp="1"/>
          </p:cNvSpPr>
          <p:nvPr>
            <p:ph type="title"/>
          </p:nvPr>
        </p:nvSpPr>
        <p:spPr>
          <a:xfrm>
            <a:off x="1084726" y="365125"/>
            <a:ext cx="9942739"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074073C-C15B-4218-9B84-6758955176E7}"/>
              </a:ext>
            </a:extLst>
          </p:cNvPr>
          <p:cNvSpPr>
            <a:spLocks noGrp="1"/>
          </p:cNvSpPr>
          <p:nvPr>
            <p:ph type="body" idx="1"/>
          </p:nvPr>
        </p:nvSpPr>
        <p:spPr>
          <a:xfrm>
            <a:off x="1084725" y="1681163"/>
            <a:ext cx="491285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4116D27-36F6-440B-A9BE-8B9499047CEF}"/>
              </a:ext>
            </a:extLst>
          </p:cNvPr>
          <p:cNvSpPr>
            <a:spLocks noGrp="1"/>
          </p:cNvSpPr>
          <p:nvPr>
            <p:ph sz="half" idx="2"/>
          </p:nvPr>
        </p:nvSpPr>
        <p:spPr>
          <a:xfrm>
            <a:off x="1084726" y="2505075"/>
            <a:ext cx="4912849" cy="36845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7C12010D-7AC4-4A70-A211-6A29274119DB}"/>
              </a:ext>
            </a:extLst>
          </p:cNvPr>
          <p:cNvSpPr>
            <a:spLocks noGrp="1"/>
          </p:cNvSpPr>
          <p:nvPr>
            <p:ph type="body" sz="quarter" idx="3"/>
          </p:nvPr>
        </p:nvSpPr>
        <p:spPr>
          <a:xfrm>
            <a:off x="6172200" y="1681163"/>
            <a:ext cx="4855265"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6AE85B5-3350-49A4-86A1-E5DAED491624}"/>
              </a:ext>
            </a:extLst>
          </p:cNvPr>
          <p:cNvSpPr>
            <a:spLocks noGrp="1"/>
          </p:cNvSpPr>
          <p:nvPr>
            <p:ph sz="quarter" idx="4"/>
          </p:nvPr>
        </p:nvSpPr>
        <p:spPr>
          <a:xfrm>
            <a:off x="6172200" y="2505075"/>
            <a:ext cx="4855265"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A73E874-D08B-4D81-B82D-5DF242E4A1AA}"/>
              </a:ext>
            </a:extLst>
          </p:cNvPr>
          <p:cNvSpPr>
            <a:spLocks noGrp="1"/>
          </p:cNvSpPr>
          <p:nvPr>
            <p:ph type="dt" sz="half" idx="10"/>
          </p:nvPr>
        </p:nvSpPr>
        <p:spPr/>
        <p:txBody>
          <a:bodyPr/>
          <a:lstStyle/>
          <a:p>
            <a:fld id="{8C28A28C-4C6A-46EA-90C0-4EE0B89CC5C7}" type="datetimeFigureOut">
              <a:rPr lang="en-US" smtClean="0"/>
              <a:t>5/24/2023</a:t>
            </a:fld>
            <a:endParaRPr lang="en-US"/>
          </a:p>
        </p:txBody>
      </p:sp>
      <p:sp>
        <p:nvSpPr>
          <p:cNvPr id="8" name="Footer Placeholder 7">
            <a:extLst>
              <a:ext uri="{FF2B5EF4-FFF2-40B4-BE49-F238E27FC236}">
                <a16:creationId xmlns:a16="http://schemas.microsoft.com/office/drawing/2014/main" id="{AE174067-0FFA-41C3-A3A6-E8907CC32DE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7947985-FBC0-4118-8877-2E327F637DF5}"/>
              </a:ext>
            </a:extLst>
          </p:cNvPr>
          <p:cNvSpPr>
            <a:spLocks noGrp="1"/>
          </p:cNvSpPr>
          <p:nvPr>
            <p:ph type="sldNum" sz="quarter" idx="12"/>
          </p:nvPr>
        </p:nvSpPr>
        <p:spPr/>
        <p:txBody>
          <a:bodyPr/>
          <a:lstStyle/>
          <a:p>
            <a:fld id="{5DEF7F31-0B8A-474A-B86C-91F381754329}" type="slidenum">
              <a:rPr lang="en-US" smtClean="0"/>
              <a:t>‹#›</a:t>
            </a:fld>
            <a:endParaRPr lang="en-US"/>
          </a:p>
        </p:txBody>
      </p:sp>
    </p:spTree>
    <p:extLst>
      <p:ext uri="{BB962C8B-B14F-4D97-AF65-F5344CB8AC3E}">
        <p14:creationId xmlns:p14="http://schemas.microsoft.com/office/powerpoint/2010/main" val="22523869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CE0282-3DE7-4AB9-83AC-AFEDD22AF34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1A7436C-706A-443F-86CD-4444C82818B2}"/>
              </a:ext>
            </a:extLst>
          </p:cNvPr>
          <p:cNvSpPr>
            <a:spLocks noGrp="1"/>
          </p:cNvSpPr>
          <p:nvPr>
            <p:ph type="dt" sz="half" idx="10"/>
          </p:nvPr>
        </p:nvSpPr>
        <p:spPr/>
        <p:txBody>
          <a:bodyPr/>
          <a:lstStyle/>
          <a:p>
            <a:fld id="{8C28A28C-4C6A-46EA-90C0-4EE0B89CC5C7}" type="datetimeFigureOut">
              <a:rPr lang="en-US" smtClean="0"/>
              <a:t>5/24/2023</a:t>
            </a:fld>
            <a:endParaRPr lang="en-US"/>
          </a:p>
        </p:txBody>
      </p:sp>
      <p:sp>
        <p:nvSpPr>
          <p:cNvPr id="4" name="Footer Placeholder 3">
            <a:extLst>
              <a:ext uri="{FF2B5EF4-FFF2-40B4-BE49-F238E27FC236}">
                <a16:creationId xmlns:a16="http://schemas.microsoft.com/office/drawing/2014/main" id="{09B53292-7EA5-45D0-957F-636A44FC06D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476F59D-34BB-462C-B506-040B9E982FCB}"/>
              </a:ext>
            </a:extLst>
          </p:cNvPr>
          <p:cNvSpPr>
            <a:spLocks noGrp="1"/>
          </p:cNvSpPr>
          <p:nvPr>
            <p:ph type="sldNum" sz="quarter" idx="12"/>
          </p:nvPr>
        </p:nvSpPr>
        <p:spPr/>
        <p:txBody>
          <a:bodyPr/>
          <a:lstStyle/>
          <a:p>
            <a:fld id="{5DEF7F31-0B8A-474A-B86C-91F381754329}" type="slidenum">
              <a:rPr lang="en-US" smtClean="0"/>
              <a:t>‹#›</a:t>
            </a:fld>
            <a:endParaRPr lang="en-US"/>
          </a:p>
        </p:txBody>
      </p:sp>
    </p:spTree>
    <p:extLst>
      <p:ext uri="{BB962C8B-B14F-4D97-AF65-F5344CB8AC3E}">
        <p14:creationId xmlns:p14="http://schemas.microsoft.com/office/powerpoint/2010/main" val="9233940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BE55245-AB52-41B4-9B28-55E6527DA2F8}"/>
              </a:ext>
            </a:extLst>
          </p:cNvPr>
          <p:cNvSpPr>
            <a:spLocks noGrp="1"/>
          </p:cNvSpPr>
          <p:nvPr>
            <p:ph type="dt" sz="half" idx="10"/>
          </p:nvPr>
        </p:nvSpPr>
        <p:spPr/>
        <p:txBody>
          <a:bodyPr/>
          <a:lstStyle/>
          <a:p>
            <a:fld id="{8C28A28C-4C6A-46EA-90C0-4EE0B89CC5C7}" type="datetimeFigureOut">
              <a:rPr lang="en-US" smtClean="0"/>
              <a:t>5/24/2023</a:t>
            </a:fld>
            <a:endParaRPr lang="en-US"/>
          </a:p>
        </p:txBody>
      </p:sp>
      <p:sp>
        <p:nvSpPr>
          <p:cNvPr id="3" name="Footer Placeholder 2">
            <a:extLst>
              <a:ext uri="{FF2B5EF4-FFF2-40B4-BE49-F238E27FC236}">
                <a16:creationId xmlns:a16="http://schemas.microsoft.com/office/drawing/2014/main" id="{CA73B8AE-58B0-4FDF-8430-9D8D3DD5372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79E4D91-8619-43C1-841B-B5F47DE01739}"/>
              </a:ext>
            </a:extLst>
          </p:cNvPr>
          <p:cNvSpPr>
            <a:spLocks noGrp="1"/>
          </p:cNvSpPr>
          <p:nvPr>
            <p:ph type="sldNum" sz="quarter" idx="12"/>
          </p:nvPr>
        </p:nvSpPr>
        <p:spPr/>
        <p:txBody>
          <a:bodyPr/>
          <a:lstStyle/>
          <a:p>
            <a:fld id="{5DEF7F31-0B8A-474A-B86C-91F381754329}" type="slidenum">
              <a:rPr lang="en-US" smtClean="0"/>
              <a:t>‹#›</a:t>
            </a:fld>
            <a:endParaRPr lang="en-US"/>
          </a:p>
        </p:txBody>
      </p:sp>
    </p:spTree>
    <p:extLst>
      <p:ext uri="{BB962C8B-B14F-4D97-AF65-F5344CB8AC3E}">
        <p14:creationId xmlns:p14="http://schemas.microsoft.com/office/powerpoint/2010/main" val="8890346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5DA660-DF93-4947-B93F-BF118D3B5F80}"/>
              </a:ext>
            </a:extLst>
          </p:cNvPr>
          <p:cNvSpPr>
            <a:spLocks noGrp="1"/>
          </p:cNvSpPr>
          <p:nvPr>
            <p:ph type="title"/>
          </p:nvPr>
        </p:nvSpPr>
        <p:spPr>
          <a:xfrm>
            <a:off x="1084727" y="457200"/>
            <a:ext cx="3687298" cy="1600200"/>
          </a:xfrm>
        </p:spPr>
        <p:txBody>
          <a:bodyPr anchor="b"/>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02F0292E-B3E1-4FD6-A7FA-C165BAC21C28}"/>
              </a:ext>
            </a:extLst>
          </p:cNvPr>
          <p:cNvSpPr>
            <a:spLocks noGrp="1"/>
          </p:cNvSpPr>
          <p:nvPr>
            <p:ph idx="1"/>
          </p:nvPr>
        </p:nvSpPr>
        <p:spPr>
          <a:xfrm>
            <a:off x="5183188" y="987425"/>
            <a:ext cx="5844277" cy="4873625"/>
          </a:xfrm>
        </p:spPr>
        <p:txBody>
          <a:bodyPr>
            <a:normAutofit/>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EEFB0ECC-817B-4A71-AFB5-FC60A2BC3ABC}"/>
              </a:ext>
            </a:extLst>
          </p:cNvPr>
          <p:cNvSpPr>
            <a:spLocks noGrp="1"/>
          </p:cNvSpPr>
          <p:nvPr>
            <p:ph type="body" sz="half" idx="2"/>
          </p:nvPr>
        </p:nvSpPr>
        <p:spPr>
          <a:xfrm>
            <a:off x="1084727" y="2253343"/>
            <a:ext cx="3687298" cy="361564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17788E0B-6135-4F59-A35A-2CA1A8BA4ED2}"/>
              </a:ext>
            </a:extLst>
          </p:cNvPr>
          <p:cNvSpPr>
            <a:spLocks noGrp="1"/>
          </p:cNvSpPr>
          <p:nvPr>
            <p:ph type="dt" sz="half" idx="10"/>
          </p:nvPr>
        </p:nvSpPr>
        <p:spPr/>
        <p:txBody>
          <a:bodyPr/>
          <a:lstStyle/>
          <a:p>
            <a:fld id="{8C28A28C-4C6A-46EA-90C0-4EE0B89CC5C7}" type="datetimeFigureOut">
              <a:rPr lang="en-US" smtClean="0"/>
              <a:t>5/24/2023</a:t>
            </a:fld>
            <a:endParaRPr lang="en-US"/>
          </a:p>
        </p:txBody>
      </p:sp>
      <p:sp>
        <p:nvSpPr>
          <p:cNvPr id="6" name="Footer Placeholder 5">
            <a:extLst>
              <a:ext uri="{FF2B5EF4-FFF2-40B4-BE49-F238E27FC236}">
                <a16:creationId xmlns:a16="http://schemas.microsoft.com/office/drawing/2014/main" id="{FD0DEF36-4037-4E6D-988F-CC8E3F11C63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55C0D2D-D878-4723-A002-5A601EFB48A0}"/>
              </a:ext>
            </a:extLst>
          </p:cNvPr>
          <p:cNvSpPr>
            <a:spLocks noGrp="1"/>
          </p:cNvSpPr>
          <p:nvPr>
            <p:ph type="sldNum" sz="quarter" idx="12"/>
          </p:nvPr>
        </p:nvSpPr>
        <p:spPr/>
        <p:txBody>
          <a:bodyPr/>
          <a:lstStyle/>
          <a:p>
            <a:fld id="{5DEF7F31-0B8A-474A-B86C-91F381754329}" type="slidenum">
              <a:rPr lang="en-US" smtClean="0"/>
              <a:t>‹#›</a:t>
            </a:fld>
            <a:endParaRPr lang="en-US"/>
          </a:p>
        </p:txBody>
      </p:sp>
    </p:spTree>
    <p:extLst>
      <p:ext uri="{BB962C8B-B14F-4D97-AF65-F5344CB8AC3E}">
        <p14:creationId xmlns:p14="http://schemas.microsoft.com/office/powerpoint/2010/main" val="9380623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5C59D5-B8A1-4C9C-A61F-E082A44330BB}"/>
              </a:ext>
            </a:extLst>
          </p:cNvPr>
          <p:cNvSpPr>
            <a:spLocks noGrp="1"/>
          </p:cNvSpPr>
          <p:nvPr>
            <p:ph type="title"/>
          </p:nvPr>
        </p:nvSpPr>
        <p:spPr>
          <a:xfrm>
            <a:off x="1084727" y="720433"/>
            <a:ext cx="3687298" cy="1587337"/>
          </a:xfrm>
        </p:spPr>
        <p:txBody>
          <a:bodyPr anchor="b"/>
          <a:lstStyle>
            <a:lvl1pPr>
              <a:defRPr sz="3200"/>
            </a:lvl1pPr>
          </a:lstStyle>
          <a:p>
            <a:r>
              <a:rPr lang="en-US" dirty="0"/>
              <a:t>Click to edit Master title style</a:t>
            </a:r>
          </a:p>
        </p:txBody>
      </p:sp>
      <p:sp>
        <p:nvSpPr>
          <p:cNvPr id="3" name="Picture Placeholder 2">
            <a:extLst>
              <a:ext uri="{FF2B5EF4-FFF2-40B4-BE49-F238E27FC236}">
                <a16:creationId xmlns:a16="http://schemas.microsoft.com/office/drawing/2014/main" id="{64CB4F5F-E6E7-45C3-B35C-80F81FB1A5E8}"/>
              </a:ext>
            </a:extLst>
          </p:cNvPr>
          <p:cNvSpPr>
            <a:spLocks noGrp="1"/>
          </p:cNvSpPr>
          <p:nvPr>
            <p:ph type="pic" idx="1"/>
          </p:nvPr>
        </p:nvSpPr>
        <p:spPr>
          <a:xfrm>
            <a:off x="5183188" y="987425"/>
            <a:ext cx="5827712"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6633AB7-4F8E-4A9F-AC15-89E6A6E00347}"/>
              </a:ext>
            </a:extLst>
          </p:cNvPr>
          <p:cNvSpPr>
            <a:spLocks noGrp="1"/>
          </p:cNvSpPr>
          <p:nvPr>
            <p:ph type="body" sz="half" idx="2"/>
          </p:nvPr>
        </p:nvSpPr>
        <p:spPr>
          <a:xfrm>
            <a:off x="1084727" y="2449286"/>
            <a:ext cx="3687298" cy="341970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C074B526-866D-4E11-A7F9-081BD4EDF484}"/>
              </a:ext>
            </a:extLst>
          </p:cNvPr>
          <p:cNvSpPr>
            <a:spLocks noGrp="1"/>
          </p:cNvSpPr>
          <p:nvPr>
            <p:ph type="dt" sz="half" idx="10"/>
          </p:nvPr>
        </p:nvSpPr>
        <p:spPr/>
        <p:txBody>
          <a:bodyPr/>
          <a:lstStyle/>
          <a:p>
            <a:fld id="{8C28A28C-4C6A-46EA-90C0-4EE0B89CC5C7}" type="datetimeFigureOut">
              <a:rPr lang="en-US" smtClean="0"/>
              <a:t>5/24/2023</a:t>
            </a:fld>
            <a:endParaRPr lang="en-US"/>
          </a:p>
        </p:txBody>
      </p:sp>
      <p:sp>
        <p:nvSpPr>
          <p:cNvPr id="6" name="Footer Placeholder 5">
            <a:extLst>
              <a:ext uri="{FF2B5EF4-FFF2-40B4-BE49-F238E27FC236}">
                <a16:creationId xmlns:a16="http://schemas.microsoft.com/office/drawing/2014/main" id="{CD758BF8-E962-4367-8495-62438FDD483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FC20AE1-C97D-4E6C-9DB2-B2904C2CF247}"/>
              </a:ext>
            </a:extLst>
          </p:cNvPr>
          <p:cNvSpPr>
            <a:spLocks noGrp="1"/>
          </p:cNvSpPr>
          <p:nvPr>
            <p:ph type="sldNum" sz="quarter" idx="12"/>
          </p:nvPr>
        </p:nvSpPr>
        <p:spPr/>
        <p:txBody>
          <a:bodyPr/>
          <a:lstStyle/>
          <a:p>
            <a:fld id="{5DEF7F31-0B8A-474A-B86C-91F381754329}" type="slidenum">
              <a:rPr lang="en-US" smtClean="0"/>
              <a:t>‹#›</a:t>
            </a:fld>
            <a:endParaRPr lang="en-US"/>
          </a:p>
        </p:txBody>
      </p:sp>
    </p:spTree>
    <p:extLst>
      <p:ext uri="{BB962C8B-B14F-4D97-AF65-F5344CB8AC3E}">
        <p14:creationId xmlns:p14="http://schemas.microsoft.com/office/powerpoint/2010/main" val="22148494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AE192E3E-68A9-4F36-936C-1C8D0B9EF132}"/>
              </a:ext>
            </a:extLst>
          </p:cNvPr>
          <p:cNvSpPr/>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Placeholder 1">
            <a:extLst>
              <a:ext uri="{FF2B5EF4-FFF2-40B4-BE49-F238E27FC236}">
                <a16:creationId xmlns:a16="http://schemas.microsoft.com/office/drawing/2014/main" id="{3F214EB0-7E6D-4536-9350-5CB688B56F26}"/>
              </a:ext>
            </a:extLst>
          </p:cNvPr>
          <p:cNvSpPr>
            <a:spLocks noGrp="1"/>
          </p:cNvSpPr>
          <p:nvPr>
            <p:ph type="title"/>
          </p:nvPr>
        </p:nvSpPr>
        <p:spPr>
          <a:xfrm>
            <a:off x="1077362" y="720434"/>
            <a:ext cx="9950103" cy="1507376"/>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ABF5455E-4725-4924-BF7D-2E1FC9E391F8}"/>
              </a:ext>
            </a:extLst>
          </p:cNvPr>
          <p:cNvSpPr>
            <a:spLocks noGrp="1"/>
          </p:cNvSpPr>
          <p:nvPr>
            <p:ph type="body" idx="1"/>
          </p:nvPr>
        </p:nvSpPr>
        <p:spPr>
          <a:xfrm>
            <a:off x="1077362" y="2427316"/>
            <a:ext cx="9950103" cy="3513514"/>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A2CAD9D9-1A1D-4438-9F3D-E5E58FD72F1F}"/>
              </a:ext>
            </a:extLst>
          </p:cNvPr>
          <p:cNvSpPr>
            <a:spLocks noGrp="1"/>
          </p:cNvSpPr>
          <p:nvPr>
            <p:ph type="dt" sz="half" idx="2"/>
          </p:nvPr>
        </p:nvSpPr>
        <p:spPr>
          <a:xfrm>
            <a:off x="9243751" y="6356350"/>
            <a:ext cx="2296603" cy="365125"/>
          </a:xfrm>
          <a:prstGeom prst="rect">
            <a:avLst/>
          </a:prstGeom>
        </p:spPr>
        <p:txBody>
          <a:bodyPr vert="horz" lIns="91440" tIns="45720" rIns="91440" bIns="45720" rtlCol="0" anchor="ctr"/>
          <a:lstStyle>
            <a:lvl1pPr algn="r">
              <a:defRPr sz="900">
                <a:solidFill>
                  <a:schemeClr val="bg1"/>
                </a:solidFill>
              </a:defRPr>
            </a:lvl1pPr>
          </a:lstStyle>
          <a:p>
            <a:fld id="{8C28A28C-4C6A-46EA-90C0-4EE0B89CC5C7}" type="datetimeFigureOut">
              <a:rPr lang="en-US" smtClean="0"/>
              <a:pPr/>
              <a:t>5/24/2023</a:t>
            </a:fld>
            <a:endParaRPr lang="en-US" dirty="0"/>
          </a:p>
        </p:txBody>
      </p:sp>
      <p:sp>
        <p:nvSpPr>
          <p:cNvPr id="5" name="Footer Placeholder 4">
            <a:extLst>
              <a:ext uri="{FF2B5EF4-FFF2-40B4-BE49-F238E27FC236}">
                <a16:creationId xmlns:a16="http://schemas.microsoft.com/office/drawing/2014/main" id="{AE80A827-D7BF-4CA4-8C29-5AE54ADA4787}"/>
              </a:ext>
            </a:extLst>
          </p:cNvPr>
          <p:cNvSpPr>
            <a:spLocks noGrp="1"/>
          </p:cNvSpPr>
          <p:nvPr>
            <p:ph type="ftr" sz="quarter" idx="3"/>
          </p:nvPr>
        </p:nvSpPr>
        <p:spPr>
          <a:xfrm rot="5400000">
            <a:off x="-1610380" y="1926575"/>
            <a:ext cx="3830351" cy="365125"/>
          </a:xfrm>
          <a:prstGeom prst="rect">
            <a:avLst/>
          </a:prstGeom>
        </p:spPr>
        <p:txBody>
          <a:bodyPr vert="horz" lIns="91440" tIns="45720" rIns="91440" bIns="45720" rtlCol="0" anchor="ctr"/>
          <a:lstStyle>
            <a:lvl1pPr algn="l">
              <a:defRPr sz="90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06717188-1DE1-4DA5-8161-21179E4ADEAE}"/>
              </a:ext>
            </a:extLst>
          </p:cNvPr>
          <p:cNvSpPr>
            <a:spLocks noGrp="1"/>
          </p:cNvSpPr>
          <p:nvPr>
            <p:ph type="sldNum" sz="quarter" idx="4"/>
          </p:nvPr>
        </p:nvSpPr>
        <p:spPr>
          <a:xfrm>
            <a:off x="11540355" y="6356350"/>
            <a:ext cx="410973" cy="365125"/>
          </a:xfrm>
          <a:prstGeom prst="rect">
            <a:avLst/>
          </a:prstGeom>
        </p:spPr>
        <p:txBody>
          <a:bodyPr vert="horz" lIns="91440" tIns="45720" rIns="91440" bIns="45720" rtlCol="0" anchor="ctr"/>
          <a:lstStyle>
            <a:lvl1pPr algn="r">
              <a:defRPr sz="900">
                <a:solidFill>
                  <a:schemeClr val="bg1"/>
                </a:solidFill>
              </a:defRPr>
            </a:lvl1pPr>
          </a:lstStyle>
          <a:p>
            <a:fld id="{5DEF7F31-0B8A-474A-B86C-91F381754329}" type="slidenum">
              <a:rPr lang="en-US" smtClean="0"/>
              <a:pPr/>
              <a:t>‹#›</a:t>
            </a:fld>
            <a:endParaRPr lang="en-US" dirty="0"/>
          </a:p>
        </p:txBody>
      </p:sp>
    </p:spTree>
    <p:extLst>
      <p:ext uri="{BB962C8B-B14F-4D97-AF65-F5344CB8AC3E}">
        <p14:creationId xmlns:p14="http://schemas.microsoft.com/office/powerpoint/2010/main" val="1286689128"/>
      </p:ext>
    </p:extLst>
  </p:cSld>
  <p:clrMap bg1="lt1" tx1="dk1" bg2="lt2" tx2="dk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05" r:id="rId6"/>
    <p:sldLayoutId id="2147483701" r:id="rId7"/>
    <p:sldLayoutId id="2147483702" r:id="rId8"/>
    <p:sldLayoutId id="2147483703" r:id="rId9"/>
    <p:sldLayoutId id="2147483704" r:id="rId10"/>
    <p:sldLayoutId id="2147483706" r:id="rId11"/>
  </p:sldLayoutIdLst>
  <p:txStyles>
    <p:titleStyle>
      <a:lvl1pPr algn="l" defTabSz="914400" rtl="0" eaLnBrk="1" latinLnBrk="0" hangingPunct="1">
        <a:lnSpc>
          <a:spcPct val="110000"/>
        </a:lnSpc>
        <a:spcBef>
          <a:spcPct val="0"/>
        </a:spcBef>
        <a:buNone/>
        <a:defRPr sz="3200" b="1" kern="120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274320" indent="0" algn="l" defTabSz="914400" rtl="0" eaLnBrk="1" latinLnBrk="0" hangingPunct="1">
        <a:lnSpc>
          <a:spcPct val="120000"/>
        </a:lnSpc>
        <a:spcBef>
          <a:spcPts val="500"/>
        </a:spcBef>
        <a:buFontTx/>
        <a:buNone/>
        <a:defRPr sz="1600" b="1" kern="1200">
          <a:solidFill>
            <a:schemeClr val="tx1"/>
          </a:solidFill>
          <a:latin typeface="+mn-lt"/>
          <a:ea typeface="+mn-ea"/>
          <a:cs typeface="+mn-cs"/>
        </a:defRPr>
      </a:lvl2pPr>
      <a:lvl3pPr marL="54864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594360" indent="0" algn="l" defTabSz="914400" rtl="0" eaLnBrk="1" latinLnBrk="0" hangingPunct="1">
        <a:lnSpc>
          <a:spcPct val="120000"/>
        </a:lnSpc>
        <a:spcBef>
          <a:spcPts val="500"/>
        </a:spcBef>
        <a:buFontTx/>
        <a:buNone/>
        <a:defRPr sz="1200" b="1" kern="1200">
          <a:solidFill>
            <a:schemeClr val="tx1"/>
          </a:solidFill>
          <a:latin typeface="+mn-lt"/>
          <a:ea typeface="+mn-ea"/>
          <a:cs typeface="+mn-cs"/>
        </a:defRPr>
      </a:lvl4pPr>
      <a:lvl5pPr marL="82296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5.png"/></Relationships>
</file>

<file path=ppt/slides/_rels/slide16.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5.jpeg"/><Relationship Id="rId5" Type="http://schemas.openxmlformats.org/officeDocument/2006/relationships/image" Target="../media/image4.gif"/><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jpeg"/><Relationship Id="rId7"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png"/><Relationship Id="rId10" Type="http://schemas.openxmlformats.org/officeDocument/2006/relationships/image" Target="../media/image24.png"/><Relationship Id="rId4" Type="http://schemas.openxmlformats.org/officeDocument/2006/relationships/image" Target="../media/image18.jpeg"/><Relationship Id="rId9" Type="http://schemas.openxmlformats.org/officeDocument/2006/relationships/image" Target="../media/image23.png"/></Relationships>
</file>

<file path=ppt/slides/_rels/slide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6.png"/><Relationship Id="rId1" Type="http://schemas.openxmlformats.org/officeDocument/2006/relationships/slideLayout" Target="../slideLayouts/slideLayout2.xml"/><Relationship Id="rId5" Type="http://schemas.openxmlformats.org/officeDocument/2006/relationships/image" Target="../media/image28.jpeg"/><Relationship Id="rId4" Type="http://schemas.openxmlformats.org/officeDocument/2006/relationships/image" Target="../media/image27.jpeg"/></Relationships>
</file>

<file path=ppt/slides/_rels/slide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A02194C-5C32-4FF0-898E-D9B65F71BB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BF5A168-303D-6F2C-21D0-E8046D6BA06F}"/>
              </a:ext>
            </a:extLst>
          </p:cNvPr>
          <p:cNvSpPr>
            <a:spLocks noGrp="1"/>
          </p:cNvSpPr>
          <p:nvPr>
            <p:ph type="ctrTitle"/>
          </p:nvPr>
        </p:nvSpPr>
        <p:spPr>
          <a:xfrm>
            <a:off x="398297" y="648976"/>
            <a:ext cx="4053781" cy="3925998"/>
          </a:xfrm>
        </p:spPr>
        <p:txBody>
          <a:bodyPr anchor="ctr">
            <a:noAutofit/>
          </a:bodyPr>
          <a:lstStyle/>
          <a:p>
            <a:pPr>
              <a:lnSpc>
                <a:spcPct val="100000"/>
              </a:lnSpc>
            </a:pPr>
            <a:r>
              <a:rPr lang="en-US" sz="3600" dirty="0">
                <a:solidFill>
                  <a:srgbClr val="002060"/>
                </a:solidFill>
              </a:rPr>
              <a:t>Automated Function Fitting for Intermediate Scattering Data</a:t>
            </a:r>
          </a:p>
        </p:txBody>
      </p:sp>
      <p:sp>
        <p:nvSpPr>
          <p:cNvPr id="3" name="Subtitle 2">
            <a:extLst>
              <a:ext uri="{FF2B5EF4-FFF2-40B4-BE49-F238E27FC236}">
                <a16:creationId xmlns:a16="http://schemas.microsoft.com/office/drawing/2014/main" id="{6D090084-1AAF-9653-DDB9-F2FF68581DF4}"/>
              </a:ext>
            </a:extLst>
          </p:cNvPr>
          <p:cNvSpPr>
            <a:spLocks noGrp="1"/>
          </p:cNvSpPr>
          <p:nvPr>
            <p:ph type="subTitle" idx="1"/>
          </p:nvPr>
        </p:nvSpPr>
        <p:spPr>
          <a:xfrm>
            <a:off x="398297" y="5223950"/>
            <a:ext cx="3176721" cy="985075"/>
          </a:xfrm>
        </p:spPr>
        <p:txBody>
          <a:bodyPr anchor="ctr">
            <a:normAutofit/>
          </a:bodyPr>
          <a:lstStyle/>
          <a:p>
            <a:r>
              <a:rPr lang="en-US" sz="1600" dirty="0"/>
              <a:t>Yashasvi Bajaj</a:t>
            </a:r>
          </a:p>
        </p:txBody>
      </p:sp>
      <p:sp>
        <p:nvSpPr>
          <p:cNvPr id="11" name="Freeform: Shape 10">
            <a:extLst>
              <a:ext uri="{FF2B5EF4-FFF2-40B4-BE49-F238E27FC236}">
                <a16:creationId xmlns:a16="http://schemas.microsoft.com/office/drawing/2014/main" id="{71776ED6-F0C9-44DC-8CB5-8EC765E628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24097" y="0"/>
            <a:ext cx="6967702" cy="6858000"/>
          </a:xfrm>
          <a:custGeom>
            <a:avLst/>
            <a:gdLst>
              <a:gd name="connsiteX0" fmla="*/ 0 w 6967702"/>
              <a:gd name="connsiteY0" fmla="*/ 0 h 6858000"/>
              <a:gd name="connsiteX1" fmla="*/ 6967702 w 6967702"/>
              <a:gd name="connsiteY1" fmla="*/ 0 h 6858000"/>
              <a:gd name="connsiteX2" fmla="*/ 6609336 w 6967702"/>
              <a:gd name="connsiteY2" fmla="*/ 8919 h 6858000"/>
              <a:gd name="connsiteX3" fmla="*/ 0 w 696770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967702" h="6858000">
                <a:moveTo>
                  <a:pt x="0" y="0"/>
                </a:moveTo>
                <a:lnTo>
                  <a:pt x="6967702" y="0"/>
                </a:lnTo>
                <a:lnTo>
                  <a:pt x="6609336" y="8919"/>
                </a:lnTo>
                <a:cubicBezTo>
                  <a:pt x="2927707" y="192598"/>
                  <a:pt x="0" y="3188792"/>
                  <a:pt x="0" y="685800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3">
            <a:extLst>
              <a:ext uri="{FF2B5EF4-FFF2-40B4-BE49-F238E27FC236}">
                <a16:creationId xmlns:a16="http://schemas.microsoft.com/office/drawing/2014/main" id="{A5520BE9-0AEB-1B76-33E6-D504F8CA85B0}"/>
              </a:ext>
            </a:extLst>
          </p:cNvPr>
          <p:cNvPicPr>
            <a:picLocks noChangeAspect="1"/>
          </p:cNvPicPr>
          <p:nvPr/>
        </p:nvPicPr>
        <p:blipFill rotWithShape="1">
          <a:blip r:embed="rId2"/>
          <a:srcRect l="23798"/>
          <a:stretch/>
        </p:blipFill>
        <p:spPr>
          <a:xfrm>
            <a:off x="5271164" y="-5"/>
            <a:ext cx="6967903" cy="6858005"/>
          </a:xfrm>
          <a:custGeom>
            <a:avLst/>
            <a:gdLst/>
            <a:ahLst/>
            <a:cxnLst/>
            <a:rect l="l" t="t" r="r" b="b"/>
            <a:pathLst>
              <a:path w="6967903" h="6858005">
                <a:moveTo>
                  <a:pt x="6967903" y="0"/>
                </a:moveTo>
                <a:lnTo>
                  <a:pt x="6967903" y="6858005"/>
                </a:lnTo>
                <a:lnTo>
                  <a:pt x="0" y="6858005"/>
                </a:lnTo>
                <a:cubicBezTo>
                  <a:pt x="0" y="3070435"/>
                  <a:pt x="3119637" y="0"/>
                  <a:pt x="6967903" y="0"/>
                </a:cubicBezTo>
                <a:close/>
              </a:path>
            </a:pathLst>
          </a:custGeom>
        </p:spPr>
      </p:pic>
    </p:spTree>
    <p:extLst>
      <p:ext uri="{BB962C8B-B14F-4D97-AF65-F5344CB8AC3E}">
        <p14:creationId xmlns:p14="http://schemas.microsoft.com/office/powerpoint/2010/main" val="34926213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EA4CCB-6A0A-5185-04A1-B10FA4EBF48A}"/>
              </a:ext>
            </a:extLst>
          </p:cNvPr>
          <p:cNvSpPr>
            <a:spLocks noGrp="1"/>
          </p:cNvSpPr>
          <p:nvPr>
            <p:ph type="title"/>
          </p:nvPr>
        </p:nvSpPr>
        <p:spPr/>
        <p:txBody>
          <a:bodyPr>
            <a:normAutofit/>
          </a:bodyPr>
          <a:lstStyle/>
          <a:p>
            <a:r>
              <a:rPr lang="en-US" sz="3600" dirty="0"/>
              <a:t>Model Functions</a:t>
            </a:r>
          </a:p>
        </p:txBody>
      </p:sp>
      <p:pic>
        <p:nvPicPr>
          <p:cNvPr id="5" name="Content Placeholder 4" descr="Graphical user interface, text&#10;&#10;Description automatically generated">
            <a:extLst>
              <a:ext uri="{FF2B5EF4-FFF2-40B4-BE49-F238E27FC236}">
                <a16:creationId xmlns:a16="http://schemas.microsoft.com/office/drawing/2014/main" id="{DD68E814-D220-3F50-6E4B-96B1FBD343F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77913" y="2608803"/>
            <a:ext cx="9948862" cy="3150107"/>
          </a:xfrm>
        </p:spPr>
      </p:pic>
    </p:spTree>
    <p:extLst>
      <p:ext uri="{BB962C8B-B14F-4D97-AF65-F5344CB8AC3E}">
        <p14:creationId xmlns:p14="http://schemas.microsoft.com/office/powerpoint/2010/main" val="17771354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06" name="Rectangle 3095">
            <a:extLst>
              <a:ext uri="{FF2B5EF4-FFF2-40B4-BE49-F238E27FC236}">
                <a16:creationId xmlns:a16="http://schemas.microsoft.com/office/drawing/2014/main" id="{DA1766D0-745A-4921-A68E-56642A6508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3DE797F-F908-C808-68D3-2526D8A1F168}"/>
              </a:ext>
            </a:extLst>
          </p:cNvPr>
          <p:cNvSpPr>
            <a:spLocks noGrp="1"/>
          </p:cNvSpPr>
          <p:nvPr>
            <p:ph type="title"/>
          </p:nvPr>
        </p:nvSpPr>
        <p:spPr>
          <a:xfrm>
            <a:off x="1077364" y="720435"/>
            <a:ext cx="4595648" cy="1507375"/>
          </a:xfrm>
        </p:spPr>
        <p:txBody>
          <a:bodyPr>
            <a:normAutofit/>
          </a:bodyPr>
          <a:lstStyle/>
          <a:p>
            <a:r>
              <a:rPr lang="en-US" sz="3600" dirty="0"/>
              <a:t>Imported Functions</a:t>
            </a:r>
          </a:p>
        </p:txBody>
      </p:sp>
      <p:sp>
        <p:nvSpPr>
          <p:cNvPr id="3" name="Content Placeholder 2">
            <a:extLst>
              <a:ext uri="{FF2B5EF4-FFF2-40B4-BE49-F238E27FC236}">
                <a16:creationId xmlns:a16="http://schemas.microsoft.com/office/drawing/2014/main" id="{5D77F852-D079-12DE-8A73-A4AA6AF99B34}"/>
              </a:ext>
            </a:extLst>
          </p:cNvPr>
          <p:cNvSpPr>
            <a:spLocks noGrp="1"/>
          </p:cNvSpPr>
          <p:nvPr>
            <p:ph idx="1"/>
          </p:nvPr>
        </p:nvSpPr>
        <p:spPr>
          <a:xfrm>
            <a:off x="1077364" y="2427316"/>
            <a:ext cx="4140096" cy="3954823"/>
          </a:xfrm>
        </p:spPr>
        <p:txBody>
          <a:bodyPr>
            <a:normAutofit lnSpcReduction="10000"/>
          </a:bodyPr>
          <a:lstStyle/>
          <a:p>
            <a:pPr marL="0" indent="0">
              <a:buNone/>
            </a:pPr>
            <a:r>
              <a:rPr lang="en-US" dirty="0"/>
              <a:t>scipy.optimize.</a:t>
            </a:r>
            <a:r>
              <a:rPr lang="en-US" b="1" dirty="0">
                <a:solidFill>
                  <a:srgbClr val="002060"/>
                </a:solidFill>
              </a:rPr>
              <a:t>curve_fit</a:t>
            </a:r>
            <a:endParaRPr lang="en-US" dirty="0">
              <a:solidFill>
                <a:srgbClr val="002060"/>
              </a:solidFill>
            </a:endParaRPr>
          </a:p>
          <a:p>
            <a:r>
              <a:rPr lang="en-US" dirty="0"/>
              <a:t>Assumes ydata = f(xdata, *params)</a:t>
            </a:r>
          </a:p>
          <a:p>
            <a:r>
              <a:rPr lang="en-US" dirty="0"/>
              <a:t>Applies nonlinear least squares</a:t>
            </a:r>
          </a:p>
          <a:p>
            <a:pPr marL="0" indent="0">
              <a:buNone/>
            </a:pPr>
            <a:endParaRPr lang="en-US" sz="500" dirty="0"/>
          </a:p>
          <a:p>
            <a:pPr marL="0" indent="0">
              <a:buNone/>
            </a:pPr>
            <a:r>
              <a:rPr lang="en-US" dirty="0"/>
              <a:t>Takes f, xdata, ydata, and p0 as parameters, where</a:t>
            </a:r>
          </a:p>
          <a:p>
            <a:r>
              <a:rPr lang="en-US" dirty="0"/>
              <a:t>f </a:t>
            </a:r>
            <a:r>
              <a:rPr lang="en-US" dirty="0">
                <a:sym typeface="Wingdings" panose="05000000000000000000" pitchFamily="2" charset="2"/>
              </a:rPr>
              <a:t> the model function f(x, …)</a:t>
            </a:r>
          </a:p>
          <a:p>
            <a:r>
              <a:rPr lang="en-US" dirty="0">
                <a:sym typeface="Wingdings" panose="05000000000000000000" pitchFamily="2" charset="2"/>
              </a:rPr>
              <a:t>xdata  the independent variable</a:t>
            </a:r>
          </a:p>
          <a:p>
            <a:r>
              <a:rPr lang="en-US" dirty="0">
                <a:sym typeface="Wingdings" panose="05000000000000000000" pitchFamily="2" charset="2"/>
              </a:rPr>
              <a:t>ydata  the dependent variable</a:t>
            </a:r>
          </a:p>
          <a:p>
            <a:r>
              <a:rPr lang="en-US" dirty="0">
                <a:sym typeface="Wingdings" panose="05000000000000000000" pitchFamily="2" charset="2"/>
              </a:rPr>
              <a:t>p0  initial guesses for parameters</a:t>
            </a:r>
            <a:endParaRPr lang="en-US" dirty="0"/>
          </a:p>
          <a:p>
            <a:pPr marL="0" indent="0">
              <a:buNone/>
            </a:pPr>
            <a:endParaRPr lang="en-US" dirty="0"/>
          </a:p>
        </p:txBody>
      </p:sp>
      <p:sp>
        <p:nvSpPr>
          <p:cNvPr id="3107" name="Freeform: Shape 3097">
            <a:extLst>
              <a:ext uri="{FF2B5EF4-FFF2-40B4-BE49-F238E27FC236}">
                <a16:creationId xmlns:a16="http://schemas.microsoft.com/office/drawing/2014/main" id="{583F1E3F-D7BF-4DB5-8016-70B9E385E3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794726" y="-906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3074" name="Picture 2">
            <a:extLst>
              <a:ext uri="{FF2B5EF4-FFF2-40B4-BE49-F238E27FC236}">
                <a16:creationId xmlns:a16="http://schemas.microsoft.com/office/drawing/2014/main" id="{C13DFD3B-4B5F-2C0E-0D9B-A3EF0CB6AA40}"/>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8715422" y="739892"/>
            <a:ext cx="2164109" cy="2164109"/>
          </a:xfrm>
          <a:prstGeom prst="rect">
            <a:avLst/>
          </a:prstGeom>
          <a:noFill/>
          <a:extLst>
            <a:ext uri="{909E8E84-426E-40DD-AFC4-6F175D3DCCD1}">
              <a14:hiddenFill xmlns:a14="http://schemas.microsoft.com/office/drawing/2010/main">
                <a:solidFill>
                  <a:srgbClr val="FFFFFF"/>
                </a:solidFill>
              </a14:hiddenFill>
            </a:ext>
          </a:extLst>
        </p:spPr>
      </p:pic>
      <p:sp>
        <p:nvSpPr>
          <p:cNvPr id="3108" name="Freeform: Shape 3099">
            <a:extLst>
              <a:ext uri="{FF2B5EF4-FFF2-40B4-BE49-F238E27FC236}">
                <a16:creationId xmlns:a16="http://schemas.microsoft.com/office/drawing/2014/main" id="{DD0D3E7A-8DF6-4A78-A03C-86AD697468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7088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descr="Chart, line chart&#10;&#10;Description automatically generated">
            <a:extLst>
              <a:ext uri="{FF2B5EF4-FFF2-40B4-BE49-F238E27FC236}">
                <a16:creationId xmlns:a16="http://schemas.microsoft.com/office/drawing/2014/main" id="{B630B96C-D016-66B8-00A8-E5EF7714E10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02953" y="3266214"/>
            <a:ext cx="4789047" cy="3591786"/>
          </a:xfrm>
          <a:prstGeom prst="rect">
            <a:avLst/>
          </a:prstGeom>
        </p:spPr>
      </p:pic>
    </p:spTree>
    <p:extLst>
      <p:ext uri="{BB962C8B-B14F-4D97-AF65-F5344CB8AC3E}">
        <p14:creationId xmlns:p14="http://schemas.microsoft.com/office/powerpoint/2010/main" val="2484143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text&#10;&#10;Description automatically generated">
            <a:extLst>
              <a:ext uri="{FF2B5EF4-FFF2-40B4-BE49-F238E27FC236}">
                <a16:creationId xmlns:a16="http://schemas.microsoft.com/office/drawing/2014/main" id="{AA08DB3A-765F-6234-F160-12A36E15E5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9" name="Group 8">
            <a:extLst>
              <a:ext uri="{FF2B5EF4-FFF2-40B4-BE49-F238E27FC236}">
                <a16:creationId xmlns:a16="http://schemas.microsoft.com/office/drawing/2014/main" id="{27B09834-1E60-5BAE-CAC2-4DEB19A138DF}"/>
              </a:ext>
            </a:extLst>
          </p:cNvPr>
          <p:cNvGrpSpPr/>
          <p:nvPr/>
        </p:nvGrpSpPr>
        <p:grpSpPr>
          <a:xfrm>
            <a:off x="6811347" y="1435356"/>
            <a:ext cx="4979436" cy="1931418"/>
            <a:chOff x="7417836" y="2032519"/>
            <a:chExt cx="4746171" cy="1931418"/>
          </a:xfrm>
        </p:grpSpPr>
        <p:sp>
          <p:nvSpPr>
            <p:cNvPr id="5" name="TextBox 4">
              <a:extLst>
                <a:ext uri="{FF2B5EF4-FFF2-40B4-BE49-F238E27FC236}">
                  <a16:creationId xmlns:a16="http://schemas.microsoft.com/office/drawing/2014/main" id="{F4BBB175-0511-FDFA-4FF7-986B221BB081}"/>
                </a:ext>
              </a:extLst>
            </p:cNvPr>
            <p:cNvSpPr txBox="1"/>
            <p:nvPr/>
          </p:nvSpPr>
          <p:spPr>
            <a:xfrm>
              <a:off x="7417836" y="2486609"/>
              <a:ext cx="4746171" cy="1477328"/>
            </a:xfrm>
            <a:prstGeom prst="rect">
              <a:avLst/>
            </a:prstGeom>
            <a:noFill/>
            <a:ln w="28575">
              <a:solidFill>
                <a:srgbClr val="0070C0"/>
              </a:solidFill>
            </a:ln>
          </p:spPr>
          <p:txBody>
            <a:bodyPr wrap="square" rtlCol="0">
              <a:spAutoFit/>
            </a:bodyPr>
            <a:lstStyle/>
            <a:p>
              <a:pPr marL="285750" indent="-285750">
                <a:buFont typeface="Arial" panose="020B0604020202020204" pitchFamily="34" charset="0"/>
                <a:buChar char="•"/>
              </a:pPr>
              <a:r>
                <a:rPr lang="en-US" b="1" dirty="0">
                  <a:solidFill>
                    <a:srgbClr val="0070C0"/>
                  </a:solidFill>
                </a:rPr>
                <a:t>popt</a:t>
              </a:r>
              <a:r>
                <a:rPr lang="en-US" dirty="0"/>
                <a:t> </a:t>
              </a:r>
              <a:r>
                <a:rPr lang="en-US" dirty="0">
                  <a:sym typeface="Wingdings" panose="05000000000000000000" pitchFamily="2" charset="2"/>
                </a:rPr>
                <a:t> Optimal values for the parameters so that the sum of the squared error of f(xdata, *popt) - ydata is minimized</a:t>
              </a:r>
              <a:endParaRPr lang="en-US" dirty="0"/>
            </a:p>
            <a:p>
              <a:pPr marL="285750" indent="-285750">
                <a:buFont typeface="Arial" panose="020B0604020202020204" pitchFamily="34" charset="0"/>
                <a:buChar char="•"/>
              </a:pPr>
              <a:r>
                <a:rPr lang="en-US" b="1" dirty="0">
                  <a:solidFill>
                    <a:srgbClr val="0070C0"/>
                  </a:solidFill>
                </a:rPr>
                <a:t>pcov</a:t>
              </a:r>
              <a:r>
                <a:rPr lang="en-US" dirty="0"/>
                <a:t> </a:t>
              </a:r>
              <a:r>
                <a:rPr lang="en-US" dirty="0">
                  <a:sym typeface="Wingdings" panose="05000000000000000000" pitchFamily="2" charset="2"/>
                </a:rPr>
                <a:t> Estimated covariance of popt, error computed to one standard deviation</a:t>
              </a:r>
            </a:p>
          </p:txBody>
        </p:sp>
        <p:sp>
          <p:nvSpPr>
            <p:cNvPr id="6" name="TextBox 5">
              <a:extLst>
                <a:ext uri="{FF2B5EF4-FFF2-40B4-BE49-F238E27FC236}">
                  <a16:creationId xmlns:a16="http://schemas.microsoft.com/office/drawing/2014/main" id="{0E15B1C5-77ED-076E-715A-6D08AB5D1111}"/>
                </a:ext>
              </a:extLst>
            </p:cNvPr>
            <p:cNvSpPr txBox="1"/>
            <p:nvPr/>
          </p:nvSpPr>
          <p:spPr>
            <a:xfrm>
              <a:off x="7417836" y="2032519"/>
              <a:ext cx="3365241" cy="461665"/>
            </a:xfrm>
            <a:prstGeom prst="rect">
              <a:avLst/>
            </a:prstGeom>
            <a:noFill/>
            <a:ln w="28575">
              <a:noFill/>
            </a:ln>
          </p:spPr>
          <p:txBody>
            <a:bodyPr wrap="square" rtlCol="0">
              <a:spAutoFit/>
            </a:bodyPr>
            <a:lstStyle/>
            <a:p>
              <a:r>
                <a:rPr lang="en-US" sz="2400" b="1" dirty="0"/>
                <a:t>Returns:</a:t>
              </a:r>
            </a:p>
          </p:txBody>
        </p:sp>
      </p:grpSp>
      <p:sp>
        <p:nvSpPr>
          <p:cNvPr id="10" name="TextBox 9">
            <a:extLst>
              <a:ext uri="{FF2B5EF4-FFF2-40B4-BE49-F238E27FC236}">
                <a16:creationId xmlns:a16="http://schemas.microsoft.com/office/drawing/2014/main" id="{4755A238-6AA0-1686-6BAA-FC2B69D4B063}"/>
              </a:ext>
            </a:extLst>
          </p:cNvPr>
          <p:cNvSpPr txBox="1"/>
          <p:nvPr/>
        </p:nvSpPr>
        <p:spPr>
          <a:xfrm>
            <a:off x="3069770" y="5215812"/>
            <a:ext cx="7436499" cy="979715"/>
          </a:xfrm>
          <a:prstGeom prst="rect">
            <a:avLst/>
          </a:prstGeom>
          <a:noFill/>
          <a:ln w="38100">
            <a:solidFill>
              <a:srgbClr val="0070C0"/>
            </a:solidFill>
          </a:ln>
        </p:spPr>
        <p:txBody>
          <a:bodyPr wrap="square" rtlCol="0">
            <a:spAutoFit/>
          </a:bodyPr>
          <a:lstStyle/>
          <a:p>
            <a:endParaRPr lang="en-US" dirty="0"/>
          </a:p>
        </p:txBody>
      </p:sp>
    </p:spTree>
    <p:extLst>
      <p:ext uri="{BB962C8B-B14F-4D97-AF65-F5344CB8AC3E}">
        <p14:creationId xmlns:p14="http://schemas.microsoft.com/office/powerpoint/2010/main" val="3132182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8A1D5BB-0504-896A-7EF0-508ABCC51BE0}"/>
              </a:ext>
            </a:extLst>
          </p:cNvPr>
          <p:cNvPicPr>
            <a:picLocks noChangeAspect="1"/>
          </p:cNvPicPr>
          <p:nvPr/>
        </p:nvPicPr>
        <p:blipFill>
          <a:blip r:embed="rId2"/>
          <a:stretch>
            <a:fillRect/>
          </a:stretch>
        </p:blipFill>
        <p:spPr>
          <a:xfrm>
            <a:off x="0" y="279919"/>
            <a:ext cx="12201043" cy="6298163"/>
          </a:xfrm>
          <a:prstGeom prst="rect">
            <a:avLst/>
          </a:prstGeom>
        </p:spPr>
      </p:pic>
      <p:sp>
        <p:nvSpPr>
          <p:cNvPr id="4" name="TextBox 3">
            <a:extLst>
              <a:ext uri="{FF2B5EF4-FFF2-40B4-BE49-F238E27FC236}">
                <a16:creationId xmlns:a16="http://schemas.microsoft.com/office/drawing/2014/main" id="{16B38F57-B9FA-78AE-263D-3E2CCF64AC74}"/>
              </a:ext>
            </a:extLst>
          </p:cNvPr>
          <p:cNvSpPr txBox="1"/>
          <p:nvPr/>
        </p:nvSpPr>
        <p:spPr>
          <a:xfrm>
            <a:off x="7333861" y="0"/>
            <a:ext cx="4858139" cy="923330"/>
          </a:xfrm>
          <a:prstGeom prst="rect">
            <a:avLst/>
          </a:prstGeom>
          <a:noFill/>
          <a:ln w="28575">
            <a:solidFill>
              <a:srgbClr val="0070C0"/>
            </a:solidFill>
          </a:ln>
        </p:spPr>
        <p:txBody>
          <a:bodyPr wrap="square" rtlCol="0">
            <a:spAutoFit/>
          </a:bodyPr>
          <a:lstStyle/>
          <a:p>
            <a:r>
              <a:rPr lang="en-US" dirty="0"/>
              <a:t>Looping through the 15 q-values and creating a separate data file for each one, as well as a master file to store all fit data</a:t>
            </a:r>
          </a:p>
        </p:txBody>
      </p:sp>
    </p:spTree>
    <p:extLst>
      <p:ext uri="{BB962C8B-B14F-4D97-AF65-F5344CB8AC3E}">
        <p14:creationId xmlns:p14="http://schemas.microsoft.com/office/powerpoint/2010/main" val="1072023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BF17A4A-103B-B3C0-EAE7-0D620702A22C}"/>
              </a:ext>
            </a:extLst>
          </p:cNvPr>
          <p:cNvPicPr>
            <a:picLocks noChangeAspect="1"/>
          </p:cNvPicPr>
          <p:nvPr/>
        </p:nvPicPr>
        <p:blipFill>
          <a:blip r:embed="rId2"/>
          <a:stretch>
            <a:fillRect/>
          </a:stretch>
        </p:blipFill>
        <p:spPr>
          <a:xfrm>
            <a:off x="0" y="0"/>
            <a:ext cx="11793807" cy="6858001"/>
          </a:xfrm>
          <a:prstGeom prst="rect">
            <a:avLst/>
          </a:prstGeom>
        </p:spPr>
      </p:pic>
      <p:sp>
        <p:nvSpPr>
          <p:cNvPr id="4" name="TextBox 3">
            <a:extLst>
              <a:ext uri="{FF2B5EF4-FFF2-40B4-BE49-F238E27FC236}">
                <a16:creationId xmlns:a16="http://schemas.microsoft.com/office/drawing/2014/main" id="{F3C6C36C-C946-2090-F932-5017591AB8E1}"/>
              </a:ext>
            </a:extLst>
          </p:cNvPr>
          <p:cNvSpPr txBox="1"/>
          <p:nvPr/>
        </p:nvSpPr>
        <p:spPr>
          <a:xfrm>
            <a:off x="9965094" y="2651864"/>
            <a:ext cx="2226906" cy="1554272"/>
          </a:xfrm>
          <a:prstGeom prst="rect">
            <a:avLst/>
          </a:prstGeom>
          <a:noFill/>
          <a:ln w="28575">
            <a:solidFill>
              <a:srgbClr val="0070C0"/>
            </a:solidFill>
          </a:ln>
        </p:spPr>
        <p:txBody>
          <a:bodyPr wrap="square" rtlCol="0">
            <a:spAutoFit/>
          </a:bodyPr>
          <a:lstStyle/>
          <a:p>
            <a:r>
              <a:rPr lang="en-US" dirty="0"/>
              <a:t>Calling Matplotlib to plot the data with logscale x</a:t>
            </a:r>
          </a:p>
          <a:p>
            <a:endParaRPr lang="en-US" sz="500" dirty="0"/>
          </a:p>
          <a:p>
            <a:r>
              <a:rPr lang="en-US" dirty="0"/>
              <a:t>The decay at high-q is extremely small!</a:t>
            </a:r>
          </a:p>
        </p:txBody>
      </p:sp>
    </p:spTree>
    <p:extLst>
      <p:ext uri="{BB962C8B-B14F-4D97-AF65-F5344CB8AC3E}">
        <p14:creationId xmlns:p14="http://schemas.microsoft.com/office/powerpoint/2010/main" val="3234138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full_hd">
            <a:hlinkClick r:id="" action="ppaction://media"/>
            <a:extLst>
              <a:ext uri="{FF2B5EF4-FFF2-40B4-BE49-F238E27FC236}">
                <a16:creationId xmlns:a16="http://schemas.microsoft.com/office/drawing/2014/main" id="{D13DA2B9-9DB9-DFCB-6FDA-7EB58ADB9A1D}"/>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945502" y="0"/>
            <a:ext cx="10300996" cy="6867331"/>
          </a:xfrm>
          <a:prstGeom prst="rect">
            <a:avLst/>
          </a:prstGeom>
        </p:spPr>
      </p:pic>
    </p:spTree>
    <p:extLst>
      <p:ext uri="{BB962C8B-B14F-4D97-AF65-F5344CB8AC3E}">
        <p14:creationId xmlns:p14="http://schemas.microsoft.com/office/powerpoint/2010/main" val="2927247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501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A1766D0-745A-4921-A68E-56642A6508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3DE797F-F908-C808-68D3-2526D8A1F168}"/>
              </a:ext>
            </a:extLst>
          </p:cNvPr>
          <p:cNvSpPr>
            <a:spLocks noGrp="1"/>
          </p:cNvSpPr>
          <p:nvPr>
            <p:ph type="title"/>
          </p:nvPr>
        </p:nvSpPr>
        <p:spPr>
          <a:xfrm>
            <a:off x="1077364" y="306647"/>
            <a:ext cx="4140096" cy="1507375"/>
          </a:xfrm>
        </p:spPr>
        <p:txBody>
          <a:bodyPr>
            <a:normAutofit/>
          </a:bodyPr>
          <a:lstStyle/>
          <a:p>
            <a:r>
              <a:rPr lang="en-US" sz="3600" dirty="0"/>
              <a:t>Results</a:t>
            </a:r>
          </a:p>
        </p:txBody>
      </p:sp>
      <p:sp>
        <p:nvSpPr>
          <p:cNvPr id="3" name="Content Placeholder 2">
            <a:extLst>
              <a:ext uri="{FF2B5EF4-FFF2-40B4-BE49-F238E27FC236}">
                <a16:creationId xmlns:a16="http://schemas.microsoft.com/office/drawing/2014/main" id="{5D77F852-D079-12DE-8A73-A4AA6AF99B34}"/>
              </a:ext>
            </a:extLst>
          </p:cNvPr>
          <p:cNvSpPr>
            <a:spLocks noGrp="1"/>
          </p:cNvSpPr>
          <p:nvPr>
            <p:ph idx="1"/>
          </p:nvPr>
        </p:nvSpPr>
        <p:spPr>
          <a:xfrm>
            <a:off x="1077364" y="2120669"/>
            <a:ext cx="4140096" cy="4430684"/>
          </a:xfrm>
        </p:spPr>
        <p:txBody>
          <a:bodyPr>
            <a:noAutofit/>
          </a:bodyPr>
          <a:lstStyle/>
          <a:p>
            <a:pPr>
              <a:lnSpc>
                <a:spcPct val="110000"/>
              </a:lnSpc>
            </a:pPr>
            <a:r>
              <a:rPr lang="en-US" sz="2000" b="1" dirty="0"/>
              <a:t>tau_fast, tau_kww, and beta</a:t>
            </a:r>
            <a:r>
              <a:rPr lang="en-US" sz="2000" dirty="0"/>
              <a:t> are almost identical to those estimated by Gnuplot</a:t>
            </a:r>
          </a:p>
          <a:p>
            <a:pPr>
              <a:lnSpc>
                <a:spcPct val="110000"/>
              </a:lnSpc>
            </a:pPr>
            <a:r>
              <a:rPr lang="en-US" sz="2000" dirty="0"/>
              <a:t>We can more safely ignore RuntimeWarnings</a:t>
            </a:r>
          </a:p>
          <a:p>
            <a:pPr>
              <a:lnSpc>
                <a:spcPct val="110000"/>
              </a:lnSpc>
            </a:pPr>
            <a:r>
              <a:rPr lang="en-US" sz="2000" dirty="0"/>
              <a:t>Speaking of runtime… </a:t>
            </a:r>
            <a:r>
              <a:rPr lang="en-US" sz="2000" b="1" u="sng" dirty="0"/>
              <a:t>only ~10 seconds</a:t>
            </a:r>
            <a:r>
              <a:rPr lang="en-US" sz="2000" dirty="0"/>
              <a:t> to fit both functions at once!</a:t>
            </a:r>
          </a:p>
          <a:p>
            <a:pPr>
              <a:lnSpc>
                <a:spcPct val="110000"/>
              </a:lnSpc>
            </a:pPr>
            <a:r>
              <a:rPr lang="en-US" sz="2000" dirty="0"/>
              <a:t>Af and Am coefficients deviate from Gnuplot estimates significantly, so we will need to investigate further</a:t>
            </a:r>
          </a:p>
        </p:txBody>
      </p:sp>
      <p:sp>
        <p:nvSpPr>
          <p:cNvPr id="11" name="Freeform: Shape 10">
            <a:extLst>
              <a:ext uri="{FF2B5EF4-FFF2-40B4-BE49-F238E27FC236}">
                <a16:creationId xmlns:a16="http://schemas.microsoft.com/office/drawing/2014/main" id="{583F1E3F-D7BF-4DB5-8016-70B9E385E3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794726" y="-906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Shape 12">
            <a:extLst>
              <a:ext uri="{FF2B5EF4-FFF2-40B4-BE49-F238E27FC236}">
                <a16:creationId xmlns:a16="http://schemas.microsoft.com/office/drawing/2014/main" id="{DD0D3E7A-8DF6-4A78-A03C-86AD697468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7088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3">
            <a:extLst>
              <a:ext uri="{FF2B5EF4-FFF2-40B4-BE49-F238E27FC236}">
                <a16:creationId xmlns:a16="http://schemas.microsoft.com/office/drawing/2014/main" id="{2BA27C34-542C-159F-B1EB-2E288B3C77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46464" y="1633178"/>
            <a:ext cx="4913696" cy="3685271"/>
          </a:xfrm>
          <a:prstGeom prst="rect">
            <a:avLst/>
          </a:prstGeom>
        </p:spPr>
      </p:pic>
      <p:sp>
        <p:nvSpPr>
          <p:cNvPr id="5" name="文本框 56">
            <a:extLst>
              <a:ext uri="{FF2B5EF4-FFF2-40B4-BE49-F238E27FC236}">
                <a16:creationId xmlns:a16="http://schemas.microsoft.com/office/drawing/2014/main" id="{A263FC31-535A-1254-CFD3-EDB0CBF12477}"/>
              </a:ext>
            </a:extLst>
          </p:cNvPr>
          <p:cNvSpPr txBox="1"/>
          <p:nvPr/>
        </p:nvSpPr>
        <p:spPr>
          <a:xfrm>
            <a:off x="6972531" y="5384283"/>
            <a:ext cx="3261563" cy="284220"/>
          </a:xfrm>
          <a:prstGeom prst="rect">
            <a:avLst/>
          </a:prstGeom>
          <a:noFill/>
        </p:spPr>
        <p:txBody>
          <a:bodyPr wrap="square">
            <a:spAutoFit/>
          </a:bodyPr>
          <a:lstStyle/>
          <a:p>
            <a:pPr algn="ctr"/>
            <a:r>
              <a:rPr lang="en-US" sz="1200" dirty="0">
                <a:solidFill>
                  <a:srgbClr val="000000"/>
                </a:solidFill>
                <a:ea typeface="Calibri" panose="020F0502020204030204" pitchFamily="34" charset="0"/>
                <a:cs typeface="Times New Roman" panose="02020603050405020304" pitchFamily="18" charset="0"/>
              </a:rPr>
              <a:t>Y. </a:t>
            </a:r>
            <a:r>
              <a:rPr lang="en-US" sz="1200" dirty="0">
                <a:solidFill>
                  <a:srgbClr val="000000"/>
                </a:solidFill>
                <a:effectLst/>
                <a:ea typeface="Calibri" panose="020F0502020204030204" pitchFamily="34" charset="0"/>
                <a:cs typeface="Times New Roman" panose="02020603050405020304" pitchFamily="18" charset="0"/>
              </a:rPr>
              <a:t>Bajaj</a:t>
            </a:r>
            <a:r>
              <a:rPr lang="en-US" altLang="zh-CN" sz="1200" dirty="0">
                <a:solidFill>
                  <a:srgbClr val="222222"/>
                </a:solidFill>
                <a:cs typeface="Times New Roman" panose="02020603050405020304" pitchFamily="18" charset="0"/>
              </a:rPr>
              <a:t>, </a:t>
            </a:r>
            <a:r>
              <a:rPr lang="en-US" altLang="zh-CN" sz="1200" i="0" dirty="0">
                <a:solidFill>
                  <a:srgbClr val="222222"/>
                </a:solidFill>
                <a:effectLst/>
                <a:cs typeface="Times New Roman" panose="02020603050405020304" pitchFamily="18" charset="0"/>
              </a:rPr>
              <a:t>et al. </a:t>
            </a:r>
            <a:r>
              <a:rPr lang="en-US" altLang="zh-CN" sz="1200" i="1" dirty="0">
                <a:solidFill>
                  <a:srgbClr val="222222"/>
                </a:solidFill>
                <a:effectLst/>
                <a:cs typeface="Times New Roman" panose="02020603050405020304" pitchFamily="18" charset="0"/>
              </a:rPr>
              <a:t>Polymer,</a:t>
            </a:r>
            <a:r>
              <a:rPr lang="en-US" altLang="zh-CN" sz="1200" i="0" dirty="0">
                <a:solidFill>
                  <a:srgbClr val="222222"/>
                </a:solidFill>
                <a:effectLst/>
                <a:cs typeface="Times New Roman" panose="02020603050405020304" pitchFamily="18" charset="0"/>
              </a:rPr>
              <a:t> 265 (2023) 125584.</a:t>
            </a:r>
            <a:endParaRPr lang="zh-CN" altLang="en-US" sz="1200" dirty="0">
              <a:cs typeface="Times New Roman" panose="02020603050405020304" pitchFamily="18" charset="0"/>
            </a:endParaRPr>
          </a:p>
        </p:txBody>
      </p:sp>
    </p:spTree>
    <p:extLst>
      <p:ext uri="{BB962C8B-B14F-4D97-AF65-F5344CB8AC3E}">
        <p14:creationId xmlns:p14="http://schemas.microsoft.com/office/powerpoint/2010/main" val="3229052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42" presetClass="entr"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1000"/>
                                        <p:tgtEl>
                                          <p:spTgt spid="5"/>
                                        </p:tgtEl>
                                      </p:cBhvr>
                                    </p:animEffect>
                                    <p:anim calcmode="lin" valueType="num">
                                      <p:cBhvr>
                                        <p:cTn id="20" dur="1000" fill="hold"/>
                                        <p:tgtEl>
                                          <p:spTgt spid="5"/>
                                        </p:tgtEl>
                                        <p:attrNameLst>
                                          <p:attrName>ppt_x</p:attrName>
                                        </p:attrNameLst>
                                      </p:cBhvr>
                                      <p:tavLst>
                                        <p:tav tm="0">
                                          <p:val>
                                            <p:strVal val="#ppt_x"/>
                                          </p:val>
                                        </p:tav>
                                        <p:tav tm="100000">
                                          <p:val>
                                            <p:strVal val="#ppt_x"/>
                                          </p:val>
                                        </p:tav>
                                      </p:tavLst>
                                    </p:anim>
                                    <p:anim calcmode="lin" valueType="num">
                                      <p:cBhvr>
                                        <p:cTn id="21"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DE797F-F908-C808-68D3-2526D8A1F168}"/>
              </a:ext>
            </a:extLst>
          </p:cNvPr>
          <p:cNvSpPr>
            <a:spLocks noGrp="1"/>
          </p:cNvSpPr>
          <p:nvPr>
            <p:ph type="title"/>
          </p:nvPr>
        </p:nvSpPr>
        <p:spPr>
          <a:xfrm>
            <a:off x="1077364" y="306647"/>
            <a:ext cx="4140096" cy="1507375"/>
          </a:xfrm>
        </p:spPr>
        <p:txBody>
          <a:bodyPr>
            <a:normAutofit/>
          </a:bodyPr>
          <a:lstStyle/>
          <a:p>
            <a:r>
              <a:rPr lang="en-US" sz="3600" dirty="0"/>
              <a:t>Future Work</a:t>
            </a:r>
          </a:p>
        </p:txBody>
      </p:sp>
      <p:sp>
        <p:nvSpPr>
          <p:cNvPr id="3" name="Content Placeholder 2">
            <a:extLst>
              <a:ext uri="{FF2B5EF4-FFF2-40B4-BE49-F238E27FC236}">
                <a16:creationId xmlns:a16="http://schemas.microsoft.com/office/drawing/2014/main" id="{5D77F852-D079-12DE-8A73-A4AA6AF99B34}"/>
              </a:ext>
            </a:extLst>
          </p:cNvPr>
          <p:cNvSpPr>
            <a:spLocks noGrp="1"/>
          </p:cNvSpPr>
          <p:nvPr>
            <p:ph idx="1"/>
          </p:nvPr>
        </p:nvSpPr>
        <p:spPr>
          <a:xfrm>
            <a:off x="1077363" y="2120669"/>
            <a:ext cx="9447568" cy="4430684"/>
          </a:xfrm>
        </p:spPr>
        <p:txBody>
          <a:bodyPr>
            <a:noAutofit/>
          </a:bodyPr>
          <a:lstStyle/>
          <a:p>
            <a:pPr marL="0" indent="0">
              <a:lnSpc>
                <a:spcPct val="110000"/>
              </a:lnSpc>
              <a:buNone/>
            </a:pPr>
            <a:r>
              <a:rPr lang="en-US" sz="2400" dirty="0"/>
              <a:t>iPP is a simple molecule in terms of stereochemistry.</a:t>
            </a:r>
          </a:p>
          <a:p>
            <a:pPr>
              <a:lnSpc>
                <a:spcPct val="110000"/>
              </a:lnSpc>
            </a:pPr>
            <a:r>
              <a:rPr lang="en-US" sz="2400" dirty="0"/>
              <a:t>We need to test this code’s characterization of molecular dynamics for molecules with bigger side groups than </a:t>
            </a:r>
            <a:r>
              <a:rPr lang="en-US" sz="2400" b="1" dirty="0"/>
              <a:t>–CH</a:t>
            </a:r>
            <a:r>
              <a:rPr lang="en-US" sz="2400" b="1" baseline="-25000" dirty="0"/>
              <a:t>3</a:t>
            </a:r>
            <a:r>
              <a:rPr lang="en-US" sz="2400" b="1" dirty="0"/>
              <a:t> </a:t>
            </a:r>
            <a:r>
              <a:rPr lang="en-US" sz="2400" dirty="0"/>
              <a:t>to see if the accuracy is retained.</a:t>
            </a:r>
          </a:p>
          <a:p>
            <a:pPr marL="0" indent="0">
              <a:lnSpc>
                <a:spcPct val="110000"/>
              </a:lnSpc>
              <a:buNone/>
            </a:pPr>
            <a:r>
              <a:rPr lang="en-US" sz="2400" dirty="0"/>
              <a:t>We may need to modify our fitting functions by including a </a:t>
            </a:r>
            <a:r>
              <a:rPr lang="en-US" sz="2400" b="1" dirty="0"/>
              <a:t>third characteristic time component</a:t>
            </a:r>
            <a:r>
              <a:rPr lang="en-US" sz="2400" dirty="0"/>
              <a:t> for the rotation of methyl groups. </a:t>
            </a:r>
          </a:p>
          <a:p>
            <a:pPr>
              <a:lnSpc>
                <a:spcPct val="110000"/>
              </a:lnSpc>
            </a:pPr>
            <a:r>
              <a:rPr lang="en-US" sz="2400" dirty="0"/>
              <a:t>Currently, we only have characteristic times for “fast” (local) dynamics and “slow” (segmental, i.e., whole-chain) dynamics.</a:t>
            </a:r>
            <a:endParaRPr lang="en-US" sz="2400" b="1" dirty="0"/>
          </a:p>
        </p:txBody>
      </p:sp>
      <p:pic>
        <p:nvPicPr>
          <p:cNvPr id="8198" name="Picture 6">
            <a:extLst>
              <a:ext uri="{FF2B5EF4-FFF2-40B4-BE49-F238E27FC236}">
                <a16:creationId xmlns:a16="http://schemas.microsoft.com/office/drawing/2014/main" id="{6272F042-5437-7A70-CC36-FF72B3F4DF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89271" y="0"/>
            <a:ext cx="5502729" cy="17388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5319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0" presetClass="entr" presetSubtype="0" fill="hold" nodeType="withEffect">
                                  <p:stCondLst>
                                    <p:cond delay="0"/>
                                  </p:stCondLst>
                                  <p:childTnLst>
                                    <p:set>
                                      <p:cBhvr>
                                        <p:cTn id="8" dur="1" fill="hold">
                                          <p:stCondLst>
                                            <p:cond delay="0"/>
                                          </p:stCondLst>
                                        </p:cTn>
                                        <p:tgtEl>
                                          <p:spTgt spid="8198"/>
                                        </p:tgtEl>
                                        <p:attrNameLst>
                                          <p:attrName>style.visibility</p:attrName>
                                        </p:attrNameLst>
                                      </p:cBhvr>
                                      <p:to>
                                        <p:strVal val="visible"/>
                                      </p:to>
                                    </p:set>
                                    <p:animEffect transition="in" filter="fade">
                                      <p:cBhvr>
                                        <p:cTn id="9" dur="500"/>
                                        <p:tgtEl>
                                          <p:spTgt spid="8198"/>
                                        </p:tgtEl>
                                      </p:cBhvr>
                                    </p:animEffect>
                                  </p:childTnLst>
                                </p:cTn>
                              </p:par>
                              <p:par>
                                <p:cTn id="10" presetID="1" presetClass="entr" presetSubtype="0" fill="hold"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标题 1">
            <a:extLst>
              <a:ext uri="{FF2B5EF4-FFF2-40B4-BE49-F238E27FC236}">
                <a16:creationId xmlns:a16="http://schemas.microsoft.com/office/drawing/2014/main" id="{2E128E3A-3C35-FE42-17E4-C46209D0FC46}"/>
              </a:ext>
            </a:extLst>
          </p:cNvPr>
          <p:cNvSpPr>
            <a:spLocks noGrp="1"/>
          </p:cNvSpPr>
          <p:nvPr>
            <p:ph type="title"/>
          </p:nvPr>
        </p:nvSpPr>
        <p:spPr>
          <a:xfrm>
            <a:off x="0" y="0"/>
            <a:ext cx="12192000" cy="1379913"/>
          </a:xfrm>
        </p:spPr>
        <p:txBody>
          <a:bodyPr anchor="t">
            <a:normAutofit/>
          </a:bodyPr>
          <a:lstStyle/>
          <a:p>
            <a:pPr algn="ctr"/>
            <a:r>
              <a:rPr lang="en-US" altLang="zh-CN" sz="3600" b="1" dirty="0">
                <a:solidFill>
                  <a:srgbClr val="002060"/>
                </a:solidFill>
                <a:latin typeface="+mn-lt"/>
                <a:cs typeface="Times New Roman" panose="02020603050405020304" pitchFamily="18" charset="0"/>
              </a:rPr>
              <a:t>Advanced Polymer Nanocomposites</a:t>
            </a:r>
            <a:br>
              <a:rPr lang="en-US" altLang="zh-CN" sz="3600" b="1" dirty="0">
                <a:solidFill>
                  <a:srgbClr val="002060"/>
                </a:solidFill>
                <a:latin typeface="+mn-lt"/>
                <a:cs typeface="Times New Roman" panose="02020603050405020304" pitchFamily="18" charset="0"/>
              </a:rPr>
            </a:br>
            <a:r>
              <a:rPr lang="en-US" altLang="zh-CN" sz="3600" dirty="0">
                <a:solidFill>
                  <a:srgbClr val="002060"/>
                </a:solidFill>
                <a:latin typeface="+mn-lt"/>
                <a:cs typeface="Times New Roman" panose="02020603050405020304" pitchFamily="18" charset="0"/>
              </a:rPr>
              <a:t>-Bound Polymers-</a:t>
            </a:r>
            <a:endParaRPr lang="zh-CN" altLang="en-US" sz="3600" b="1" dirty="0">
              <a:solidFill>
                <a:srgbClr val="002060"/>
              </a:solidFill>
              <a:latin typeface="+mn-lt"/>
              <a:cs typeface="Times New Roman" panose="02020603050405020304" pitchFamily="18" charset="0"/>
            </a:endParaRPr>
          </a:p>
        </p:txBody>
      </p:sp>
      <p:pic>
        <p:nvPicPr>
          <p:cNvPr id="10" name="图片 8">
            <a:extLst>
              <a:ext uri="{FF2B5EF4-FFF2-40B4-BE49-F238E27FC236}">
                <a16:creationId xmlns:a16="http://schemas.microsoft.com/office/drawing/2014/main" id="{D440BFFB-B68B-82B6-C19E-869965C3FFA9}"/>
              </a:ext>
            </a:extLst>
          </p:cNvPr>
          <p:cNvPicPr>
            <a:picLocks noChangeAspect="1"/>
          </p:cNvPicPr>
          <p:nvPr/>
        </p:nvPicPr>
        <p:blipFill>
          <a:blip r:embed="rId3">
            <a:extLst>
              <a:ext uri="{28A0092B-C50C-407E-A947-70E740481C1C}">
                <a14:useLocalDpi xmlns:a14="http://schemas.microsoft.com/office/drawing/2010/main" val="0"/>
              </a:ext>
            </a:extLst>
          </a:blip>
          <a:srcRect l="8987" r="8987"/>
          <a:stretch/>
        </p:blipFill>
        <p:spPr>
          <a:xfrm>
            <a:off x="307229" y="1737448"/>
            <a:ext cx="4790485" cy="3284915"/>
          </a:xfrm>
          <a:prstGeom prst="rect">
            <a:avLst/>
          </a:prstGeom>
        </p:spPr>
      </p:pic>
      <p:sp>
        <p:nvSpPr>
          <p:cNvPr id="57" name="文本框 56">
            <a:extLst>
              <a:ext uri="{FF2B5EF4-FFF2-40B4-BE49-F238E27FC236}">
                <a16:creationId xmlns:a16="http://schemas.microsoft.com/office/drawing/2014/main" id="{B9D2BA97-5D96-6011-5265-501329A85EEE}"/>
              </a:ext>
            </a:extLst>
          </p:cNvPr>
          <p:cNvSpPr txBox="1"/>
          <p:nvPr/>
        </p:nvSpPr>
        <p:spPr>
          <a:xfrm>
            <a:off x="8498327" y="3695442"/>
            <a:ext cx="3229993" cy="276999"/>
          </a:xfrm>
          <a:prstGeom prst="rect">
            <a:avLst/>
          </a:prstGeom>
          <a:noFill/>
        </p:spPr>
        <p:txBody>
          <a:bodyPr wrap="square">
            <a:spAutoFit/>
          </a:bodyPr>
          <a:lstStyle/>
          <a:p>
            <a:pPr algn="ctr"/>
            <a:r>
              <a:rPr lang="en-US" sz="1200" b="1" dirty="0">
                <a:solidFill>
                  <a:srgbClr val="000000"/>
                </a:solidFill>
                <a:ea typeface="Calibri" panose="020F0502020204030204" pitchFamily="34" charset="0"/>
                <a:cs typeface="Times New Roman" panose="02020603050405020304" pitchFamily="18" charset="0"/>
              </a:rPr>
              <a:t>Y. </a:t>
            </a:r>
            <a:r>
              <a:rPr lang="en-US" sz="1200" b="1" dirty="0">
                <a:solidFill>
                  <a:srgbClr val="000000"/>
                </a:solidFill>
                <a:effectLst/>
                <a:ea typeface="Calibri" panose="020F0502020204030204" pitchFamily="34" charset="0"/>
                <a:cs typeface="Times New Roman" panose="02020603050405020304" pitchFamily="18" charset="0"/>
              </a:rPr>
              <a:t>Bajaj</a:t>
            </a:r>
            <a:r>
              <a:rPr lang="en-US" altLang="zh-CN" sz="1200" b="1" dirty="0">
                <a:solidFill>
                  <a:srgbClr val="222222"/>
                </a:solidFill>
                <a:cs typeface="Times New Roman" panose="02020603050405020304" pitchFamily="18" charset="0"/>
              </a:rPr>
              <a:t>, </a:t>
            </a:r>
            <a:r>
              <a:rPr lang="en-US" altLang="zh-CN" sz="1200" b="1" i="0" dirty="0">
                <a:solidFill>
                  <a:srgbClr val="222222"/>
                </a:solidFill>
                <a:effectLst/>
                <a:cs typeface="Times New Roman" panose="02020603050405020304" pitchFamily="18" charset="0"/>
              </a:rPr>
              <a:t>et al. </a:t>
            </a:r>
            <a:r>
              <a:rPr lang="en-US" altLang="zh-CN" sz="1200" b="1" i="1" dirty="0">
                <a:solidFill>
                  <a:srgbClr val="222222"/>
                </a:solidFill>
                <a:effectLst/>
                <a:cs typeface="Times New Roman" panose="02020603050405020304" pitchFamily="18" charset="0"/>
              </a:rPr>
              <a:t>Polymer,</a:t>
            </a:r>
            <a:r>
              <a:rPr lang="en-US" altLang="zh-CN" sz="1200" b="1" i="0" dirty="0">
                <a:solidFill>
                  <a:srgbClr val="222222"/>
                </a:solidFill>
                <a:effectLst/>
                <a:cs typeface="Times New Roman" panose="02020603050405020304" pitchFamily="18" charset="0"/>
              </a:rPr>
              <a:t> 265 (2023) 125584.</a:t>
            </a:r>
            <a:endParaRPr lang="zh-CN" altLang="en-US" sz="1200" b="1" dirty="0">
              <a:cs typeface="Times New Roman" panose="02020603050405020304" pitchFamily="18" charset="0"/>
            </a:endParaRPr>
          </a:p>
        </p:txBody>
      </p:sp>
      <p:pic>
        <p:nvPicPr>
          <p:cNvPr id="98" name="Picture 2">
            <a:extLst>
              <a:ext uri="{FF2B5EF4-FFF2-40B4-BE49-F238E27FC236}">
                <a16:creationId xmlns:a16="http://schemas.microsoft.com/office/drawing/2014/main" id="{36C9BB33-9745-D68B-FB66-0A3153442CE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5152" b="-2"/>
          <a:stretch/>
        </p:blipFill>
        <p:spPr bwMode="auto">
          <a:xfrm>
            <a:off x="8289960" y="1422776"/>
            <a:ext cx="3646726" cy="2230036"/>
          </a:xfrm>
          <a:prstGeom prst="rect">
            <a:avLst/>
          </a:prstGeom>
          <a:noFill/>
          <a:extLst>
            <a:ext uri="{909E8E84-426E-40DD-AFC4-6F175D3DCCD1}">
              <a14:hiddenFill xmlns:a14="http://schemas.microsoft.com/office/drawing/2010/main">
                <a:solidFill>
                  <a:srgbClr val="FFFFFF"/>
                </a:solidFill>
              </a14:hiddenFill>
            </a:ext>
          </a:extLst>
        </p:spPr>
      </p:pic>
      <p:pic>
        <p:nvPicPr>
          <p:cNvPr id="99" name="Picture 2" descr="Abstract Image">
            <a:extLst>
              <a:ext uri="{FF2B5EF4-FFF2-40B4-BE49-F238E27FC236}">
                <a16:creationId xmlns:a16="http://schemas.microsoft.com/office/drawing/2014/main" id="{848E40B4-B473-FF24-D98F-E4289514B11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846" r="-2" b="-2"/>
          <a:stretch/>
        </p:blipFill>
        <p:spPr bwMode="auto">
          <a:xfrm>
            <a:off x="8360595" y="4282442"/>
            <a:ext cx="3505456" cy="2143653"/>
          </a:xfrm>
          <a:prstGeom prst="rect">
            <a:avLst/>
          </a:prstGeom>
          <a:noFill/>
          <a:extLst>
            <a:ext uri="{909E8E84-426E-40DD-AFC4-6F175D3DCCD1}">
              <a14:hiddenFill xmlns:a14="http://schemas.microsoft.com/office/drawing/2010/main">
                <a:solidFill>
                  <a:srgbClr val="FFFFFF"/>
                </a:solidFill>
              </a14:hiddenFill>
            </a:ext>
          </a:extLst>
        </p:spPr>
      </p:pic>
      <p:sp>
        <p:nvSpPr>
          <p:cNvPr id="105" name="TextBox 7">
            <a:extLst>
              <a:ext uri="{FF2B5EF4-FFF2-40B4-BE49-F238E27FC236}">
                <a16:creationId xmlns:a16="http://schemas.microsoft.com/office/drawing/2014/main" id="{19BBDFD6-5403-0C44-D9ED-88C3CDE7EFA0}"/>
              </a:ext>
            </a:extLst>
          </p:cNvPr>
          <p:cNvSpPr txBox="1"/>
          <p:nvPr/>
        </p:nvSpPr>
        <p:spPr>
          <a:xfrm>
            <a:off x="8244320" y="6496168"/>
            <a:ext cx="3738007" cy="276999"/>
          </a:xfrm>
          <a:prstGeom prst="rect">
            <a:avLst/>
          </a:prstGeom>
          <a:solidFill>
            <a:schemeClr val="bg1"/>
          </a:solidFill>
        </p:spPr>
        <p:txBody>
          <a:bodyPr wrap="square">
            <a:spAutoFit/>
          </a:bodyPr>
          <a:lstStyle/>
          <a:p>
            <a:pPr algn="ctr">
              <a:spcAft>
                <a:spcPts val="600"/>
              </a:spcAft>
            </a:pPr>
            <a:r>
              <a:rPr lang="en-US" sz="1200" b="1" i="0" dirty="0">
                <a:solidFill>
                  <a:srgbClr val="222222"/>
                </a:solidFill>
                <a:effectLst/>
                <a:cs typeface="Times New Roman" panose="02020603050405020304" pitchFamily="18" charset="0"/>
              </a:rPr>
              <a:t>D. Salatto, et al. </a:t>
            </a:r>
            <a:r>
              <a:rPr lang="en-US" sz="1200" b="1" i="1" dirty="0">
                <a:solidFill>
                  <a:srgbClr val="222222"/>
                </a:solidFill>
                <a:effectLst/>
                <a:cs typeface="Times New Roman" panose="02020603050405020304" pitchFamily="18" charset="0"/>
              </a:rPr>
              <a:t>Macromolecules,</a:t>
            </a:r>
            <a:r>
              <a:rPr lang="en-US" sz="1200" b="1" i="0" dirty="0">
                <a:solidFill>
                  <a:srgbClr val="222222"/>
                </a:solidFill>
                <a:effectLst/>
                <a:cs typeface="Times New Roman" panose="02020603050405020304" pitchFamily="18" charset="0"/>
              </a:rPr>
              <a:t> 54 (2021) 11032.</a:t>
            </a:r>
            <a:endParaRPr lang="en-US" sz="1200" b="1" dirty="0">
              <a:cs typeface="Times New Roman" panose="02020603050405020304" pitchFamily="18" charset="0"/>
            </a:endParaRPr>
          </a:p>
        </p:txBody>
      </p:sp>
      <p:sp>
        <p:nvSpPr>
          <p:cNvPr id="107" name="文本框 106">
            <a:extLst>
              <a:ext uri="{FF2B5EF4-FFF2-40B4-BE49-F238E27FC236}">
                <a16:creationId xmlns:a16="http://schemas.microsoft.com/office/drawing/2014/main" id="{9034510D-EBC4-B9EB-BD43-F9936A2F8606}"/>
              </a:ext>
            </a:extLst>
          </p:cNvPr>
          <p:cNvSpPr txBox="1"/>
          <p:nvPr/>
        </p:nvSpPr>
        <p:spPr>
          <a:xfrm>
            <a:off x="567852" y="4999055"/>
            <a:ext cx="4269238" cy="276999"/>
          </a:xfrm>
          <a:prstGeom prst="rect">
            <a:avLst/>
          </a:prstGeom>
          <a:noFill/>
        </p:spPr>
        <p:txBody>
          <a:bodyPr wrap="square">
            <a:spAutoFit/>
          </a:bodyPr>
          <a:lstStyle/>
          <a:p>
            <a:pPr algn="ctr"/>
            <a:r>
              <a:rPr lang="zh-CN" altLang="en-US" sz="1200" dirty="0">
                <a:cs typeface="Times New Roman" panose="02020603050405020304" pitchFamily="18" charset="0"/>
              </a:rPr>
              <a:t>https://www.ferrari.com/en-EN/formula1</a:t>
            </a:r>
          </a:p>
        </p:txBody>
      </p:sp>
      <p:sp>
        <p:nvSpPr>
          <p:cNvPr id="40" name="TextBox 39">
            <a:extLst>
              <a:ext uri="{FF2B5EF4-FFF2-40B4-BE49-F238E27FC236}">
                <a16:creationId xmlns:a16="http://schemas.microsoft.com/office/drawing/2014/main" id="{51799BBE-3E5E-1594-D7D0-52545AE7223B}"/>
              </a:ext>
            </a:extLst>
          </p:cNvPr>
          <p:cNvSpPr txBox="1">
            <a:spLocks noGrp="1" noRot="1" noMove="1" noResize="1" noEditPoints="1" noAdjustHandles="1" noChangeArrowheads="1" noChangeShapeType="1"/>
          </p:cNvSpPr>
          <p:nvPr/>
        </p:nvSpPr>
        <p:spPr>
          <a:xfrm>
            <a:off x="6048316" y="2517621"/>
            <a:ext cx="2125186" cy="400110"/>
          </a:xfrm>
          <a:prstGeom prst="rect">
            <a:avLst/>
          </a:prstGeom>
          <a:noFill/>
        </p:spPr>
        <p:txBody>
          <a:bodyPr wrap="square" rtlCol="0">
            <a:spAutoFit/>
          </a:bodyPr>
          <a:lstStyle/>
          <a:p>
            <a:r>
              <a:rPr lang="en-US" sz="2000" u="sng" dirty="0">
                <a:cs typeface="Times New Roman" panose="02020603050405020304" pitchFamily="18" charset="0"/>
              </a:rPr>
              <a:t>iPP/Carbon fiber</a:t>
            </a:r>
          </a:p>
        </p:txBody>
      </p:sp>
      <p:sp>
        <p:nvSpPr>
          <p:cNvPr id="41" name="TextBox 40">
            <a:extLst>
              <a:ext uri="{FF2B5EF4-FFF2-40B4-BE49-F238E27FC236}">
                <a16:creationId xmlns:a16="http://schemas.microsoft.com/office/drawing/2014/main" id="{553E07A5-8767-0DA8-16D8-2096569BE8EC}"/>
              </a:ext>
            </a:extLst>
          </p:cNvPr>
          <p:cNvSpPr txBox="1">
            <a:spLocks noGrp="1" noRot="1" noMove="1" noResize="1" noEditPoints="1" noAdjustHandles="1" noChangeArrowheads="1" noChangeShapeType="1"/>
          </p:cNvSpPr>
          <p:nvPr/>
        </p:nvSpPr>
        <p:spPr>
          <a:xfrm>
            <a:off x="6119008" y="4687172"/>
            <a:ext cx="2223018" cy="400110"/>
          </a:xfrm>
          <a:prstGeom prst="rect">
            <a:avLst/>
          </a:prstGeom>
          <a:noFill/>
        </p:spPr>
        <p:txBody>
          <a:bodyPr wrap="square" rtlCol="0">
            <a:spAutoFit/>
          </a:bodyPr>
          <a:lstStyle/>
          <a:p>
            <a:r>
              <a:rPr lang="en-US" sz="2000" u="sng" dirty="0">
                <a:cs typeface="Times New Roman" panose="02020603050405020304" pitchFamily="18" charset="0"/>
              </a:rPr>
              <a:t>PB/Carbon black</a:t>
            </a:r>
          </a:p>
        </p:txBody>
      </p:sp>
      <p:grpSp>
        <p:nvGrpSpPr>
          <p:cNvPr id="27" name="Group 26">
            <a:extLst>
              <a:ext uri="{FF2B5EF4-FFF2-40B4-BE49-F238E27FC236}">
                <a16:creationId xmlns:a16="http://schemas.microsoft.com/office/drawing/2014/main" id="{FBC62858-E67A-1A76-053B-37134575D9E8}"/>
              </a:ext>
            </a:extLst>
          </p:cNvPr>
          <p:cNvGrpSpPr/>
          <p:nvPr/>
        </p:nvGrpSpPr>
        <p:grpSpPr>
          <a:xfrm>
            <a:off x="3474718" y="2717676"/>
            <a:ext cx="2573598" cy="715482"/>
            <a:chOff x="3474718" y="2717676"/>
            <a:chExt cx="2573598" cy="715482"/>
          </a:xfrm>
        </p:grpSpPr>
        <p:cxnSp>
          <p:nvCxnSpPr>
            <p:cNvPr id="22" name="Connector: Curved 21">
              <a:extLst>
                <a:ext uri="{FF2B5EF4-FFF2-40B4-BE49-F238E27FC236}">
                  <a16:creationId xmlns:a16="http://schemas.microsoft.com/office/drawing/2014/main" id="{A8F9B806-328D-3B01-7602-1B0F6512AC11}"/>
                </a:ext>
              </a:extLst>
            </p:cNvPr>
            <p:cNvCxnSpPr>
              <a:cxnSpLocks/>
              <a:endCxn id="40" idx="1"/>
            </p:cNvCxnSpPr>
            <p:nvPr/>
          </p:nvCxnSpPr>
          <p:spPr>
            <a:xfrm flipV="1">
              <a:off x="3616036" y="2717676"/>
              <a:ext cx="2432280" cy="607415"/>
            </a:xfrm>
            <a:prstGeom prst="curvedConnector3">
              <a:avLst>
                <a:gd name="adj1" fmla="val 51367"/>
              </a:avLst>
            </a:prstGeom>
            <a:ln w="38100">
              <a:solidFill>
                <a:srgbClr val="92D050"/>
              </a:solidFill>
              <a:tailEnd type="triangle"/>
            </a:ln>
          </p:spPr>
          <p:style>
            <a:lnRef idx="1">
              <a:schemeClr val="dk1"/>
            </a:lnRef>
            <a:fillRef idx="0">
              <a:schemeClr val="dk1"/>
            </a:fillRef>
            <a:effectRef idx="0">
              <a:schemeClr val="dk1"/>
            </a:effectRef>
            <a:fontRef idx="minor">
              <a:schemeClr val="tx1"/>
            </a:fontRef>
          </p:style>
        </p:cxnSp>
        <p:sp>
          <p:nvSpPr>
            <p:cNvPr id="25" name="Oval 24">
              <a:extLst>
                <a:ext uri="{FF2B5EF4-FFF2-40B4-BE49-F238E27FC236}">
                  <a16:creationId xmlns:a16="http://schemas.microsoft.com/office/drawing/2014/main" id="{B8BB98EE-5922-770B-5001-3AAE7E947DE0}"/>
                </a:ext>
              </a:extLst>
            </p:cNvPr>
            <p:cNvSpPr/>
            <p:nvPr/>
          </p:nvSpPr>
          <p:spPr>
            <a:xfrm>
              <a:off x="3474718" y="3208714"/>
              <a:ext cx="224444" cy="224444"/>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8" name="Group 27">
            <a:extLst>
              <a:ext uri="{FF2B5EF4-FFF2-40B4-BE49-F238E27FC236}">
                <a16:creationId xmlns:a16="http://schemas.microsoft.com/office/drawing/2014/main" id="{E91714B2-22FA-741B-9CB0-3AA3D8F1BB25}"/>
              </a:ext>
            </a:extLst>
          </p:cNvPr>
          <p:cNvGrpSpPr/>
          <p:nvPr/>
        </p:nvGrpSpPr>
        <p:grpSpPr>
          <a:xfrm>
            <a:off x="4674521" y="3427616"/>
            <a:ext cx="1444487" cy="1459611"/>
            <a:chOff x="3474718" y="3208714"/>
            <a:chExt cx="1444487" cy="1459611"/>
          </a:xfrm>
        </p:grpSpPr>
        <p:cxnSp>
          <p:nvCxnSpPr>
            <p:cNvPr id="29" name="Connector: Curved 28">
              <a:extLst>
                <a:ext uri="{FF2B5EF4-FFF2-40B4-BE49-F238E27FC236}">
                  <a16:creationId xmlns:a16="http://schemas.microsoft.com/office/drawing/2014/main" id="{DB99BBDC-70C0-A76B-0431-0CBBE2DAE720}"/>
                </a:ext>
              </a:extLst>
            </p:cNvPr>
            <p:cNvCxnSpPr>
              <a:cxnSpLocks/>
              <a:endCxn id="41" idx="1"/>
            </p:cNvCxnSpPr>
            <p:nvPr/>
          </p:nvCxnSpPr>
          <p:spPr>
            <a:xfrm rot="16200000" flipH="1">
              <a:off x="3596003" y="3345123"/>
              <a:ext cx="1343234" cy="1303170"/>
            </a:xfrm>
            <a:prstGeom prst="curvedConnector2">
              <a:avLst/>
            </a:prstGeom>
            <a:ln w="38100">
              <a:solidFill>
                <a:srgbClr val="00B0F0"/>
              </a:solidFill>
              <a:tailEnd type="triangle"/>
            </a:ln>
          </p:spPr>
          <p:style>
            <a:lnRef idx="1">
              <a:schemeClr val="dk1"/>
            </a:lnRef>
            <a:fillRef idx="0">
              <a:schemeClr val="dk1"/>
            </a:fillRef>
            <a:effectRef idx="0">
              <a:schemeClr val="dk1"/>
            </a:effectRef>
            <a:fontRef idx="minor">
              <a:schemeClr val="tx1"/>
            </a:fontRef>
          </p:style>
        </p:cxnSp>
        <p:sp>
          <p:nvSpPr>
            <p:cNvPr id="30" name="Oval 29">
              <a:extLst>
                <a:ext uri="{FF2B5EF4-FFF2-40B4-BE49-F238E27FC236}">
                  <a16:creationId xmlns:a16="http://schemas.microsoft.com/office/drawing/2014/main" id="{007B73EE-C577-763B-C3BD-F5593C11B828}"/>
                </a:ext>
              </a:extLst>
            </p:cNvPr>
            <p:cNvSpPr/>
            <p:nvPr/>
          </p:nvSpPr>
          <p:spPr>
            <a:xfrm>
              <a:off x="3474718" y="3208714"/>
              <a:ext cx="224444" cy="224444"/>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098" name="Picture 2" descr="Carbon neutral by 2050 icon neutral co2 footprint Vector Image">
            <a:extLst>
              <a:ext uri="{FF2B5EF4-FFF2-40B4-BE49-F238E27FC236}">
                <a16:creationId xmlns:a16="http://schemas.microsoft.com/office/drawing/2014/main" id="{61849BDF-0046-5DF0-A7DB-63F3CD91088A}"/>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b="12443"/>
          <a:stretch/>
        </p:blipFill>
        <p:spPr bwMode="auto">
          <a:xfrm>
            <a:off x="6456746" y="3009208"/>
            <a:ext cx="1476851" cy="13965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3267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1000"/>
                                        <p:tgtEl>
                                          <p:spTgt spid="40"/>
                                        </p:tgtEl>
                                      </p:cBhvr>
                                    </p:animEffect>
                                    <p:anim calcmode="lin" valueType="num">
                                      <p:cBhvr>
                                        <p:cTn id="8" dur="1000" fill="hold"/>
                                        <p:tgtEl>
                                          <p:spTgt spid="40"/>
                                        </p:tgtEl>
                                        <p:attrNameLst>
                                          <p:attrName>ppt_x</p:attrName>
                                        </p:attrNameLst>
                                      </p:cBhvr>
                                      <p:tavLst>
                                        <p:tav tm="0">
                                          <p:val>
                                            <p:strVal val="#ppt_x"/>
                                          </p:val>
                                        </p:tav>
                                        <p:tav tm="100000">
                                          <p:val>
                                            <p:strVal val="#ppt_x"/>
                                          </p:val>
                                        </p:tav>
                                      </p:tavLst>
                                    </p:anim>
                                    <p:anim calcmode="lin" valueType="num">
                                      <p:cBhvr>
                                        <p:cTn id="9" dur="1000" fill="hold"/>
                                        <p:tgtEl>
                                          <p:spTgt spid="40"/>
                                        </p:tgtEl>
                                        <p:attrNameLst>
                                          <p:attrName>ppt_y</p:attrName>
                                        </p:attrNameLst>
                                      </p:cBhvr>
                                      <p:tavLst>
                                        <p:tav tm="0">
                                          <p:val>
                                            <p:strVal val="#ppt_y+.1"/>
                                          </p:val>
                                        </p:tav>
                                        <p:tav tm="100000">
                                          <p:val>
                                            <p:strVal val="#ppt_y"/>
                                          </p:val>
                                        </p:tav>
                                      </p:tavLst>
                                    </p:anim>
                                  </p:childTnLst>
                                </p:cTn>
                              </p:par>
                              <p:par>
                                <p:cTn id="10" presetID="10" presetClass="entr" presetSubtype="0" fill="hold" nodeType="with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fade">
                                      <p:cBhvr>
                                        <p:cTn id="12" dur="500"/>
                                        <p:tgtEl>
                                          <p:spTgt spid="27"/>
                                        </p:tgtEl>
                                      </p:cBhvr>
                                    </p:animEffect>
                                  </p:childTnLst>
                                </p:cTn>
                              </p:par>
                              <p:par>
                                <p:cTn id="13" presetID="42" presetClass="entr" presetSubtype="0" fill="hold" nodeType="withEffect">
                                  <p:stCondLst>
                                    <p:cond delay="0"/>
                                  </p:stCondLst>
                                  <p:childTnLst>
                                    <p:set>
                                      <p:cBhvr>
                                        <p:cTn id="14" dur="1" fill="hold">
                                          <p:stCondLst>
                                            <p:cond delay="0"/>
                                          </p:stCondLst>
                                        </p:cTn>
                                        <p:tgtEl>
                                          <p:spTgt spid="98"/>
                                        </p:tgtEl>
                                        <p:attrNameLst>
                                          <p:attrName>style.visibility</p:attrName>
                                        </p:attrNameLst>
                                      </p:cBhvr>
                                      <p:to>
                                        <p:strVal val="visible"/>
                                      </p:to>
                                    </p:set>
                                    <p:animEffect transition="in" filter="fade">
                                      <p:cBhvr>
                                        <p:cTn id="15" dur="1000"/>
                                        <p:tgtEl>
                                          <p:spTgt spid="98"/>
                                        </p:tgtEl>
                                      </p:cBhvr>
                                    </p:animEffect>
                                    <p:anim calcmode="lin" valueType="num">
                                      <p:cBhvr>
                                        <p:cTn id="16" dur="1000" fill="hold"/>
                                        <p:tgtEl>
                                          <p:spTgt spid="98"/>
                                        </p:tgtEl>
                                        <p:attrNameLst>
                                          <p:attrName>ppt_x</p:attrName>
                                        </p:attrNameLst>
                                      </p:cBhvr>
                                      <p:tavLst>
                                        <p:tav tm="0">
                                          <p:val>
                                            <p:strVal val="#ppt_x"/>
                                          </p:val>
                                        </p:tav>
                                        <p:tav tm="100000">
                                          <p:val>
                                            <p:strVal val="#ppt_x"/>
                                          </p:val>
                                        </p:tav>
                                      </p:tavLst>
                                    </p:anim>
                                    <p:anim calcmode="lin" valueType="num">
                                      <p:cBhvr>
                                        <p:cTn id="17" dur="1000" fill="hold"/>
                                        <p:tgtEl>
                                          <p:spTgt spid="98"/>
                                        </p:tgtEl>
                                        <p:attrNameLst>
                                          <p:attrName>ppt_y</p:attrName>
                                        </p:attrNameLst>
                                      </p:cBhvr>
                                      <p:tavLst>
                                        <p:tav tm="0">
                                          <p:val>
                                            <p:strVal val="#ppt_y+.1"/>
                                          </p:val>
                                        </p:tav>
                                        <p:tav tm="100000">
                                          <p:val>
                                            <p:strVal val="#ppt_y"/>
                                          </p:val>
                                        </p:tav>
                                      </p:tavLst>
                                    </p:anim>
                                  </p:childTnLst>
                                </p:cTn>
                              </p:par>
                              <p:par>
                                <p:cTn id="18" presetID="42" presetClass="entr" presetSubtype="0" fill="hold" grpId="0" nodeType="withEffect">
                                  <p:stCondLst>
                                    <p:cond delay="0"/>
                                  </p:stCondLst>
                                  <p:childTnLst>
                                    <p:set>
                                      <p:cBhvr>
                                        <p:cTn id="19" dur="1" fill="hold">
                                          <p:stCondLst>
                                            <p:cond delay="0"/>
                                          </p:stCondLst>
                                        </p:cTn>
                                        <p:tgtEl>
                                          <p:spTgt spid="57"/>
                                        </p:tgtEl>
                                        <p:attrNameLst>
                                          <p:attrName>style.visibility</p:attrName>
                                        </p:attrNameLst>
                                      </p:cBhvr>
                                      <p:to>
                                        <p:strVal val="visible"/>
                                      </p:to>
                                    </p:set>
                                    <p:animEffect transition="in" filter="fade">
                                      <p:cBhvr>
                                        <p:cTn id="20" dur="1000"/>
                                        <p:tgtEl>
                                          <p:spTgt spid="57"/>
                                        </p:tgtEl>
                                      </p:cBhvr>
                                    </p:animEffect>
                                    <p:anim calcmode="lin" valueType="num">
                                      <p:cBhvr>
                                        <p:cTn id="21" dur="1000" fill="hold"/>
                                        <p:tgtEl>
                                          <p:spTgt spid="57"/>
                                        </p:tgtEl>
                                        <p:attrNameLst>
                                          <p:attrName>ppt_x</p:attrName>
                                        </p:attrNameLst>
                                      </p:cBhvr>
                                      <p:tavLst>
                                        <p:tav tm="0">
                                          <p:val>
                                            <p:strVal val="#ppt_x"/>
                                          </p:val>
                                        </p:tav>
                                        <p:tav tm="100000">
                                          <p:val>
                                            <p:strVal val="#ppt_x"/>
                                          </p:val>
                                        </p:tav>
                                      </p:tavLst>
                                    </p:anim>
                                    <p:anim calcmode="lin" valueType="num">
                                      <p:cBhvr>
                                        <p:cTn id="22" dur="1000" fill="hold"/>
                                        <p:tgtEl>
                                          <p:spTgt spid="57"/>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grpId="0" nodeType="clickEffect">
                                  <p:stCondLst>
                                    <p:cond delay="0"/>
                                  </p:stCondLst>
                                  <p:childTnLst>
                                    <p:set>
                                      <p:cBhvr>
                                        <p:cTn id="26" dur="1" fill="hold">
                                          <p:stCondLst>
                                            <p:cond delay="0"/>
                                          </p:stCondLst>
                                        </p:cTn>
                                        <p:tgtEl>
                                          <p:spTgt spid="41"/>
                                        </p:tgtEl>
                                        <p:attrNameLst>
                                          <p:attrName>style.visibility</p:attrName>
                                        </p:attrNameLst>
                                      </p:cBhvr>
                                      <p:to>
                                        <p:strVal val="visible"/>
                                      </p:to>
                                    </p:set>
                                    <p:animEffect transition="in" filter="fade">
                                      <p:cBhvr>
                                        <p:cTn id="27" dur="1000"/>
                                        <p:tgtEl>
                                          <p:spTgt spid="41"/>
                                        </p:tgtEl>
                                      </p:cBhvr>
                                    </p:animEffect>
                                    <p:anim calcmode="lin" valueType="num">
                                      <p:cBhvr>
                                        <p:cTn id="28" dur="1000" fill="hold"/>
                                        <p:tgtEl>
                                          <p:spTgt spid="41"/>
                                        </p:tgtEl>
                                        <p:attrNameLst>
                                          <p:attrName>ppt_x</p:attrName>
                                        </p:attrNameLst>
                                      </p:cBhvr>
                                      <p:tavLst>
                                        <p:tav tm="0">
                                          <p:val>
                                            <p:strVal val="#ppt_x"/>
                                          </p:val>
                                        </p:tav>
                                        <p:tav tm="100000">
                                          <p:val>
                                            <p:strVal val="#ppt_x"/>
                                          </p:val>
                                        </p:tav>
                                      </p:tavLst>
                                    </p:anim>
                                    <p:anim calcmode="lin" valueType="num">
                                      <p:cBhvr>
                                        <p:cTn id="29" dur="1000" fill="hold"/>
                                        <p:tgtEl>
                                          <p:spTgt spid="41"/>
                                        </p:tgtEl>
                                        <p:attrNameLst>
                                          <p:attrName>ppt_y</p:attrName>
                                        </p:attrNameLst>
                                      </p:cBhvr>
                                      <p:tavLst>
                                        <p:tav tm="0">
                                          <p:val>
                                            <p:strVal val="#ppt_y+.1"/>
                                          </p:val>
                                        </p:tav>
                                        <p:tav tm="100000">
                                          <p:val>
                                            <p:strVal val="#ppt_y"/>
                                          </p:val>
                                        </p:tav>
                                      </p:tavLst>
                                    </p:anim>
                                  </p:childTnLst>
                                </p:cTn>
                              </p:par>
                              <p:par>
                                <p:cTn id="30" presetID="10" presetClass="entr" presetSubtype="0" fill="hold" nodeType="withEffect">
                                  <p:stCondLst>
                                    <p:cond delay="0"/>
                                  </p:stCondLst>
                                  <p:childTnLst>
                                    <p:set>
                                      <p:cBhvr>
                                        <p:cTn id="31" dur="1" fill="hold">
                                          <p:stCondLst>
                                            <p:cond delay="0"/>
                                          </p:stCondLst>
                                        </p:cTn>
                                        <p:tgtEl>
                                          <p:spTgt spid="28"/>
                                        </p:tgtEl>
                                        <p:attrNameLst>
                                          <p:attrName>style.visibility</p:attrName>
                                        </p:attrNameLst>
                                      </p:cBhvr>
                                      <p:to>
                                        <p:strVal val="visible"/>
                                      </p:to>
                                    </p:set>
                                    <p:animEffect transition="in" filter="fade">
                                      <p:cBhvr>
                                        <p:cTn id="32" dur="500"/>
                                        <p:tgtEl>
                                          <p:spTgt spid="28"/>
                                        </p:tgtEl>
                                      </p:cBhvr>
                                    </p:animEffect>
                                  </p:childTnLst>
                                </p:cTn>
                              </p:par>
                              <p:par>
                                <p:cTn id="33" presetID="42" presetClass="entr" presetSubtype="0" fill="hold" nodeType="withEffect">
                                  <p:stCondLst>
                                    <p:cond delay="0"/>
                                  </p:stCondLst>
                                  <p:childTnLst>
                                    <p:set>
                                      <p:cBhvr>
                                        <p:cTn id="34" dur="1" fill="hold">
                                          <p:stCondLst>
                                            <p:cond delay="0"/>
                                          </p:stCondLst>
                                        </p:cTn>
                                        <p:tgtEl>
                                          <p:spTgt spid="99"/>
                                        </p:tgtEl>
                                        <p:attrNameLst>
                                          <p:attrName>style.visibility</p:attrName>
                                        </p:attrNameLst>
                                      </p:cBhvr>
                                      <p:to>
                                        <p:strVal val="visible"/>
                                      </p:to>
                                    </p:set>
                                    <p:animEffect transition="in" filter="fade">
                                      <p:cBhvr>
                                        <p:cTn id="35" dur="1000"/>
                                        <p:tgtEl>
                                          <p:spTgt spid="99"/>
                                        </p:tgtEl>
                                      </p:cBhvr>
                                    </p:animEffect>
                                    <p:anim calcmode="lin" valueType="num">
                                      <p:cBhvr>
                                        <p:cTn id="36" dur="1000" fill="hold"/>
                                        <p:tgtEl>
                                          <p:spTgt spid="99"/>
                                        </p:tgtEl>
                                        <p:attrNameLst>
                                          <p:attrName>ppt_x</p:attrName>
                                        </p:attrNameLst>
                                      </p:cBhvr>
                                      <p:tavLst>
                                        <p:tav tm="0">
                                          <p:val>
                                            <p:strVal val="#ppt_x"/>
                                          </p:val>
                                        </p:tav>
                                        <p:tav tm="100000">
                                          <p:val>
                                            <p:strVal val="#ppt_x"/>
                                          </p:val>
                                        </p:tav>
                                      </p:tavLst>
                                    </p:anim>
                                    <p:anim calcmode="lin" valueType="num">
                                      <p:cBhvr>
                                        <p:cTn id="37" dur="1000" fill="hold"/>
                                        <p:tgtEl>
                                          <p:spTgt spid="99"/>
                                        </p:tgtEl>
                                        <p:attrNameLst>
                                          <p:attrName>ppt_y</p:attrName>
                                        </p:attrNameLst>
                                      </p:cBhvr>
                                      <p:tavLst>
                                        <p:tav tm="0">
                                          <p:val>
                                            <p:strVal val="#ppt_y+.1"/>
                                          </p:val>
                                        </p:tav>
                                        <p:tav tm="100000">
                                          <p:val>
                                            <p:strVal val="#ppt_y"/>
                                          </p:val>
                                        </p:tav>
                                      </p:tavLst>
                                    </p:anim>
                                  </p:childTnLst>
                                </p:cTn>
                              </p:par>
                              <p:par>
                                <p:cTn id="38" presetID="42" presetClass="entr" presetSubtype="0" fill="hold" grpId="0" nodeType="withEffect">
                                  <p:stCondLst>
                                    <p:cond delay="0"/>
                                  </p:stCondLst>
                                  <p:childTnLst>
                                    <p:set>
                                      <p:cBhvr>
                                        <p:cTn id="39" dur="1" fill="hold">
                                          <p:stCondLst>
                                            <p:cond delay="0"/>
                                          </p:stCondLst>
                                        </p:cTn>
                                        <p:tgtEl>
                                          <p:spTgt spid="105"/>
                                        </p:tgtEl>
                                        <p:attrNameLst>
                                          <p:attrName>style.visibility</p:attrName>
                                        </p:attrNameLst>
                                      </p:cBhvr>
                                      <p:to>
                                        <p:strVal val="visible"/>
                                      </p:to>
                                    </p:set>
                                    <p:animEffect transition="in" filter="fade">
                                      <p:cBhvr>
                                        <p:cTn id="40" dur="1000"/>
                                        <p:tgtEl>
                                          <p:spTgt spid="105"/>
                                        </p:tgtEl>
                                      </p:cBhvr>
                                    </p:animEffect>
                                    <p:anim calcmode="lin" valueType="num">
                                      <p:cBhvr>
                                        <p:cTn id="41" dur="1000" fill="hold"/>
                                        <p:tgtEl>
                                          <p:spTgt spid="105"/>
                                        </p:tgtEl>
                                        <p:attrNameLst>
                                          <p:attrName>ppt_x</p:attrName>
                                        </p:attrNameLst>
                                      </p:cBhvr>
                                      <p:tavLst>
                                        <p:tav tm="0">
                                          <p:val>
                                            <p:strVal val="#ppt_x"/>
                                          </p:val>
                                        </p:tav>
                                        <p:tav tm="100000">
                                          <p:val>
                                            <p:strVal val="#ppt_x"/>
                                          </p:val>
                                        </p:tav>
                                      </p:tavLst>
                                    </p:anim>
                                    <p:anim calcmode="lin" valueType="num">
                                      <p:cBhvr>
                                        <p:cTn id="42" dur="1000" fill="hold"/>
                                        <p:tgtEl>
                                          <p:spTgt spid="105"/>
                                        </p:tgtEl>
                                        <p:attrNameLst>
                                          <p:attrName>ppt_y</p:attrName>
                                        </p:attrNameLst>
                                      </p:cBhvr>
                                      <p:tavLst>
                                        <p:tav tm="0">
                                          <p:val>
                                            <p:strVal val="#ppt_y+.1"/>
                                          </p:val>
                                        </p:tav>
                                        <p:tav tm="100000">
                                          <p:val>
                                            <p:strVal val="#ppt_y"/>
                                          </p:val>
                                        </p:tav>
                                      </p:tavLst>
                                    </p:anim>
                                  </p:childTnLst>
                                </p:cTn>
                              </p:par>
                              <p:par>
                                <p:cTn id="43" presetID="1" presetClass="entr" presetSubtype="0" fill="hold" nodeType="withEffect">
                                  <p:stCondLst>
                                    <p:cond delay="0"/>
                                  </p:stCondLst>
                                  <p:childTnLst>
                                    <p:set>
                                      <p:cBhvr>
                                        <p:cTn id="44" dur="1" fill="hold">
                                          <p:stCondLst>
                                            <p:cond delay="0"/>
                                          </p:stCondLst>
                                        </p:cTn>
                                        <p:tgtEl>
                                          <p:spTgt spid="40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P spid="105" grpId="0" animBg="1"/>
      <p:bldP spid="40" grpId="0"/>
      <p:bldP spid="41" grpId="0"/>
    </p:bld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861FC0A-D40B-A97D-9B6C-83D185220EAA}"/>
              </a:ext>
            </a:extLst>
          </p:cNvPr>
          <p:cNvSpPr txBox="1"/>
          <p:nvPr/>
        </p:nvSpPr>
        <p:spPr>
          <a:xfrm>
            <a:off x="0" y="732755"/>
            <a:ext cx="12192000" cy="892552"/>
          </a:xfrm>
          <a:prstGeom prst="rect">
            <a:avLst/>
          </a:prstGeom>
          <a:noFill/>
        </p:spPr>
        <p:txBody>
          <a:bodyPr wrap="square" rtlCol="0">
            <a:spAutoFit/>
          </a:bodyPr>
          <a:lstStyle/>
          <a:p>
            <a:pPr algn="just"/>
            <a:r>
              <a:rPr lang="en-US" sz="2600" b="1" dirty="0">
                <a:solidFill>
                  <a:srgbClr val="000000"/>
                </a:solidFill>
                <a:ea typeface="DengXian" panose="02010600030101010101" pitchFamily="2" charset="-122"/>
              </a:rPr>
              <a:t>I</a:t>
            </a:r>
            <a:r>
              <a:rPr lang="en-US" sz="2600" b="1" dirty="0">
                <a:solidFill>
                  <a:srgbClr val="000000"/>
                </a:solidFill>
                <a:effectLst/>
                <a:ea typeface="DengXian" panose="02010600030101010101" pitchFamily="2" charset="-122"/>
              </a:rPr>
              <a:t>ntegrate a suite of experimental and computational approaches </a:t>
            </a:r>
            <a:r>
              <a:rPr lang="en-US" sz="2600" dirty="0">
                <a:solidFill>
                  <a:srgbClr val="000000"/>
                </a:solidFill>
                <a:effectLst/>
                <a:ea typeface="DengXian" panose="02010600030101010101" pitchFamily="2" charset="-122"/>
              </a:rPr>
              <a:t>to strengthen our understanding of the </a:t>
            </a:r>
            <a:r>
              <a:rPr lang="en-US" sz="2600" dirty="0">
                <a:solidFill>
                  <a:srgbClr val="000000"/>
                </a:solidFill>
                <a:ea typeface="DengXian" panose="02010600030101010101" pitchFamily="2" charset="-122"/>
              </a:rPr>
              <a:t>structures and dynamics at the iPP/CF interface</a:t>
            </a:r>
            <a:r>
              <a:rPr lang="en-US" sz="2600" dirty="0">
                <a:solidFill>
                  <a:srgbClr val="000000"/>
                </a:solidFill>
                <a:effectLst/>
                <a:ea typeface="DengXian" panose="02010600030101010101" pitchFamily="2" charset="-122"/>
              </a:rPr>
              <a:t>.</a:t>
            </a:r>
            <a:endParaRPr lang="en-US" sz="2600" dirty="0"/>
          </a:p>
        </p:txBody>
      </p:sp>
      <p:sp>
        <p:nvSpPr>
          <p:cNvPr id="3" name="TextBox 2">
            <a:extLst>
              <a:ext uri="{FF2B5EF4-FFF2-40B4-BE49-F238E27FC236}">
                <a16:creationId xmlns:a16="http://schemas.microsoft.com/office/drawing/2014/main" id="{14CA1D7B-F77F-FD5D-6B0F-44BEC2BB22AA}"/>
              </a:ext>
            </a:extLst>
          </p:cNvPr>
          <p:cNvSpPr txBox="1"/>
          <p:nvPr/>
        </p:nvSpPr>
        <p:spPr>
          <a:xfrm>
            <a:off x="878154" y="0"/>
            <a:ext cx="10435693" cy="646331"/>
          </a:xfrm>
          <a:prstGeom prst="rect">
            <a:avLst/>
          </a:prstGeom>
          <a:noFill/>
        </p:spPr>
        <p:txBody>
          <a:bodyPr wrap="square" rtlCol="0">
            <a:spAutoFit/>
          </a:bodyPr>
          <a:lstStyle/>
          <a:p>
            <a:pPr algn="ctr"/>
            <a:r>
              <a:rPr lang="en-US" sz="3600" b="1" dirty="0">
                <a:solidFill>
                  <a:srgbClr val="002060"/>
                </a:solidFill>
                <a:cs typeface="Times New Roman" panose="02020603050405020304" pitchFamily="18" charset="0"/>
              </a:rPr>
              <a:t>Goal</a:t>
            </a:r>
          </a:p>
        </p:txBody>
      </p:sp>
      <p:sp>
        <p:nvSpPr>
          <p:cNvPr id="9" name="内容占位符 2">
            <a:extLst>
              <a:ext uri="{FF2B5EF4-FFF2-40B4-BE49-F238E27FC236}">
                <a16:creationId xmlns:a16="http://schemas.microsoft.com/office/drawing/2014/main" id="{E64C92F6-1C34-932B-98B5-D229F44AB448}"/>
              </a:ext>
            </a:extLst>
          </p:cNvPr>
          <p:cNvSpPr txBox="1">
            <a:spLocks/>
          </p:cNvSpPr>
          <p:nvPr/>
        </p:nvSpPr>
        <p:spPr>
          <a:xfrm>
            <a:off x="459670" y="1668519"/>
            <a:ext cx="11272660" cy="604585"/>
          </a:xfrm>
          <a:prstGeom prst="rect">
            <a:avLst/>
          </a:prstGeom>
        </p:spPr>
        <p:txBody>
          <a:bodyPr>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altLang="zh-CN" sz="4400" b="1" dirty="0">
                <a:solidFill>
                  <a:srgbClr val="FF0000"/>
                </a:solidFill>
                <a:cs typeface="Times New Roman" panose="02020603050405020304" pitchFamily="18" charset="0"/>
              </a:rPr>
              <a:t>Extracted</a:t>
            </a:r>
            <a:r>
              <a:rPr lang="en-US" altLang="zh-CN" sz="4400" b="1" dirty="0">
                <a:cs typeface="Times New Roman" panose="02020603050405020304" pitchFamily="18" charset="0"/>
              </a:rPr>
              <a:t> iPP bound polymer layer (BPL) on carbon fiber (CF)</a:t>
            </a:r>
            <a:endParaRPr lang="zh-CN" altLang="en-US" sz="4400" b="1" dirty="0">
              <a:cs typeface="Times New Roman" panose="02020603050405020304" pitchFamily="18" charset="0"/>
            </a:endParaRPr>
          </a:p>
        </p:txBody>
      </p:sp>
      <p:grpSp>
        <p:nvGrpSpPr>
          <p:cNvPr id="4" name="Group 3">
            <a:extLst>
              <a:ext uri="{FF2B5EF4-FFF2-40B4-BE49-F238E27FC236}">
                <a16:creationId xmlns:a16="http://schemas.microsoft.com/office/drawing/2014/main" id="{5040B0D9-6383-1961-C0AA-3927F4DAC638}"/>
              </a:ext>
            </a:extLst>
          </p:cNvPr>
          <p:cNvGrpSpPr/>
          <p:nvPr/>
        </p:nvGrpSpPr>
        <p:grpSpPr>
          <a:xfrm>
            <a:off x="787847" y="2316316"/>
            <a:ext cx="10616306" cy="3122541"/>
            <a:chOff x="270756" y="2606621"/>
            <a:chExt cx="10616306" cy="3122541"/>
          </a:xfrm>
        </p:grpSpPr>
        <p:sp>
          <p:nvSpPr>
            <p:cNvPr id="11" name="TextBox 10">
              <a:extLst>
                <a:ext uri="{FF2B5EF4-FFF2-40B4-BE49-F238E27FC236}">
                  <a16:creationId xmlns:a16="http://schemas.microsoft.com/office/drawing/2014/main" id="{16BFD01E-DD2E-D19F-C1F1-E5D476C4A42B}"/>
                </a:ext>
              </a:extLst>
            </p:cNvPr>
            <p:cNvSpPr txBox="1"/>
            <p:nvPr/>
          </p:nvSpPr>
          <p:spPr>
            <a:xfrm>
              <a:off x="7680180" y="2921328"/>
              <a:ext cx="1951923" cy="830997"/>
            </a:xfrm>
            <a:prstGeom prst="rect">
              <a:avLst/>
            </a:prstGeom>
            <a:noFill/>
          </p:spPr>
          <p:txBody>
            <a:bodyPr wrap="square" rtlCol="0" anchor="ctr">
              <a:spAutoFit/>
            </a:bodyPr>
            <a:lstStyle/>
            <a:p>
              <a:pPr algn="ctr"/>
              <a:r>
                <a:rPr lang="en-US" sz="2400" b="1" dirty="0">
                  <a:solidFill>
                    <a:srgbClr val="0070C0"/>
                  </a:solidFill>
                </a:rPr>
                <a:t>iPP Bound Chains</a:t>
              </a:r>
            </a:p>
          </p:txBody>
        </p:sp>
        <p:pic>
          <p:nvPicPr>
            <p:cNvPr id="27" name="図 50">
              <a:extLst>
                <a:ext uri="{FF2B5EF4-FFF2-40B4-BE49-F238E27FC236}">
                  <a16:creationId xmlns:a16="http://schemas.microsoft.com/office/drawing/2014/main" id="{51EFC23A-CA01-B3CB-C3D5-E1B10E965259}"/>
                </a:ext>
              </a:extLst>
            </p:cNvPr>
            <p:cNvPicPr>
              <a:picLocks noChangeAspect="1"/>
            </p:cNvPicPr>
            <p:nvPr/>
          </p:nvPicPr>
          <p:blipFill>
            <a:blip r:embed="rId3"/>
            <a:stretch>
              <a:fillRect/>
            </a:stretch>
          </p:blipFill>
          <p:spPr>
            <a:xfrm>
              <a:off x="511383" y="3072295"/>
              <a:ext cx="3336962" cy="2444031"/>
            </a:xfrm>
            <a:prstGeom prst="rect">
              <a:avLst/>
            </a:prstGeom>
          </p:spPr>
        </p:pic>
        <p:cxnSp>
          <p:nvCxnSpPr>
            <p:cNvPr id="29" name="直線矢印コネクタ 78">
              <a:extLst>
                <a:ext uri="{FF2B5EF4-FFF2-40B4-BE49-F238E27FC236}">
                  <a16:creationId xmlns:a16="http://schemas.microsoft.com/office/drawing/2014/main" id="{B87B0C3D-EC63-7804-1CC5-0A67CEBE479A}"/>
                </a:ext>
              </a:extLst>
            </p:cNvPr>
            <p:cNvCxnSpPr>
              <a:cxnSpLocks/>
            </p:cNvCxnSpPr>
            <p:nvPr/>
          </p:nvCxnSpPr>
          <p:spPr>
            <a:xfrm>
              <a:off x="2473883" y="2990787"/>
              <a:ext cx="537294" cy="43981"/>
            </a:xfrm>
            <a:prstGeom prst="straightConnector1">
              <a:avLst/>
            </a:prstGeom>
            <a:ln w="28575">
              <a:solidFill>
                <a:schemeClr val="bg1"/>
              </a:solidFill>
              <a:tailEnd type="triangle" w="med" len="med"/>
            </a:ln>
          </p:spPr>
          <p:style>
            <a:lnRef idx="1">
              <a:schemeClr val="accent1"/>
            </a:lnRef>
            <a:fillRef idx="0">
              <a:schemeClr val="accent1"/>
            </a:fillRef>
            <a:effectRef idx="0">
              <a:schemeClr val="accent1"/>
            </a:effectRef>
            <a:fontRef idx="minor">
              <a:schemeClr val="tx1"/>
            </a:fontRef>
          </p:style>
        </p:cxnSp>
        <p:sp>
          <p:nvSpPr>
            <p:cNvPr id="31" name="テキスト ボックス 90">
              <a:extLst>
                <a:ext uri="{FF2B5EF4-FFF2-40B4-BE49-F238E27FC236}">
                  <a16:creationId xmlns:a16="http://schemas.microsoft.com/office/drawing/2014/main" id="{F1FA3E2C-E955-651E-6DA0-FE0E6C41C21F}"/>
                </a:ext>
              </a:extLst>
            </p:cNvPr>
            <p:cNvSpPr txBox="1"/>
            <p:nvPr/>
          </p:nvSpPr>
          <p:spPr>
            <a:xfrm>
              <a:off x="270756" y="3527474"/>
              <a:ext cx="1157112" cy="369332"/>
            </a:xfrm>
            <a:prstGeom prst="rect">
              <a:avLst/>
            </a:prstGeom>
            <a:noFill/>
          </p:spPr>
          <p:txBody>
            <a:bodyPr wrap="none" rtlCol="0">
              <a:spAutoFit/>
            </a:bodyPr>
            <a:lstStyle/>
            <a:p>
              <a:r>
                <a:rPr kumimoji="1" lang="en-US" altLang="ja-JP" dirty="0">
                  <a:cs typeface="Times New Roman" panose="02020603050405020304" pitchFamily="18" charset="0"/>
                </a:rPr>
                <a:t>iPP matrix</a:t>
              </a:r>
              <a:endParaRPr kumimoji="1" lang="ja-JP" altLang="en-US" dirty="0">
                <a:cs typeface="Times New Roman" panose="02020603050405020304" pitchFamily="18" charset="0"/>
              </a:endParaRPr>
            </a:p>
          </p:txBody>
        </p:sp>
        <p:cxnSp>
          <p:nvCxnSpPr>
            <p:cNvPr id="33" name="直線矢印コネクタ 93">
              <a:extLst>
                <a:ext uri="{FF2B5EF4-FFF2-40B4-BE49-F238E27FC236}">
                  <a16:creationId xmlns:a16="http://schemas.microsoft.com/office/drawing/2014/main" id="{5AD52352-4135-E4A7-4FEE-AEBD9C1358BD}"/>
                </a:ext>
              </a:extLst>
            </p:cNvPr>
            <p:cNvCxnSpPr>
              <a:cxnSpLocks/>
            </p:cNvCxnSpPr>
            <p:nvPr/>
          </p:nvCxnSpPr>
          <p:spPr>
            <a:xfrm flipH="1" flipV="1">
              <a:off x="1127374" y="3858634"/>
              <a:ext cx="295004" cy="213852"/>
            </a:xfrm>
            <a:prstGeom prst="straightConnector1">
              <a:avLst/>
            </a:prstGeom>
            <a:ln w="28575">
              <a:solidFill>
                <a:schemeClr val="tx1"/>
              </a:solidFill>
              <a:headEnd type="triangle" w="lg" len="lg"/>
              <a:tailEnd type="none" w="med" len="med"/>
            </a:ln>
          </p:spPr>
          <p:style>
            <a:lnRef idx="1">
              <a:schemeClr val="accent1"/>
            </a:lnRef>
            <a:fillRef idx="0">
              <a:schemeClr val="accent1"/>
            </a:fillRef>
            <a:effectRef idx="0">
              <a:schemeClr val="accent1"/>
            </a:effectRef>
            <a:fontRef idx="minor">
              <a:schemeClr val="tx1"/>
            </a:fontRef>
          </p:style>
        </p:cxnSp>
        <p:pic>
          <p:nvPicPr>
            <p:cNvPr id="39" name="図 71">
              <a:extLst>
                <a:ext uri="{FF2B5EF4-FFF2-40B4-BE49-F238E27FC236}">
                  <a16:creationId xmlns:a16="http://schemas.microsoft.com/office/drawing/2014/main" id="{AD5D061C-CDE1-1489-B393-004E59F69B11}"/>
                </a:ext>
              </a:extLst>
            </p:cNvPr>
            <p:cNvPicPr>
              <a:picLocks noChangeAspect="1"/>
            </p:cNvPicPr>
            <p:nvPr/>
          </p:nvPicPr>
          <p:blipFill>
            <a:blip r:embed="rId4"/>
            <a:stretch>
              <a:fillRect/>
            </a:stretch>
          </p:blipFill>
          <p:spPr>
            <a:xfrm>
              <a:off x="4245370" y="3252183"/>
              <a:ext cx="2464689" cy="1732708"/>
            </a:xfrm>
            <a:prstGeom prst="rect">
              <a:avLst/>
            </a:prstGeom>
          </p:spPr>
        </p:pic>
        <p:sp>
          <p:nvSpPr>
            <p:cNvPr id="42" name="テキスト ボックス 106">
              <a:extLst>
                <a:ext uri="{FF2B5EF4-FFF2-40B4-BE49-F238E27FC236}">
                  <a16:creationId xmlns:a16="http://schemas.microsoft.com/office/drawing/2014/main" id="{1EAE3953-8E86-5FD0-ABDD-2613F62766C4}"/>
                </a:ext>
              </a:extLst>
            </p:cNvPr>
            <p:cNvSpPr txBox="1"/>
            <p:nvPr/>
          </p:nvSpPr>
          <p:spPr>
            <a:xfrm>
              <a:off x="4210265" y="2854055"/>
              <a:ext cx="1684692" cy="400110"/>
            </a:xfrm>
            <a:prstGeom prst="rect">
              <a:avLst/>
            </a:prstGeom>
            <a:noFill/>
          </p:spPr>
          <p:txBody>
            <a:bodyPr wrap="none" rtlCol="0">
              <a:spAutoFit/>
            </a:bodyPr>
            <a:lstStyle/>
            <a:p>
              <a:r>
                <a:rPr kumimoji="1" lang="en-US" altLang="ja-JP" sz="2000" b="1" dirty="0">
                  <a:solidFill>
                    <a:srgbClr val="FF0000"/>
                  </a:solidFill>
                  <a:cs typeface="Times New Roman" panose="02020603050405020304" pitchFamily="18" charset="0"/>
                </a:rPr>
                <a:t>BPL-coated CF</a:t>
              </a:r>
              <a:endParaRPr kumimoji="1" lang="ja-JP" altLang="en-US" sz="2000" b="1" dirty="0">
                <a:solidFill>
                  <a:srgbClr val="FF0000"/>
                </a:solidFill>
                <a:cs typeface="Times New Roman" panose="02020603050405020304" pitchFamily="18" charset="0"/>
              </a:endParaRPr>
            </a:p>
          </p:txBody>
        </p:sp>
        <p:sp>
          <p:nvSpPr>
            <p:cNvPr id="45" name="矢印: 右 51">
              <a:extLst>
                <a:ext uri="{FF2B5EF4-FFF2-40B4-BE49-F238E27FC236}">
                  <a16:creationId xmlns:a16="http://schemas.microsoft.com/office/drawing/2014/main" id="{4D640522-2FFC-E328-6DD2-48DC3F9CC067}"/>
                </a:ext>
              </a:extLst>
            </p:cNvPr>
            <p:cNvSpPr/>
            <p:nvPr/>
          </p:nvSpPr>
          <p:spPr>
            <a:xfrm rot="20674285">
              <a:off x="3455971" y="4397530"/>
              <a:ext cx="625642" cy="433137"/>
            </a:xfrm>
            <a:prstGeom prst="rightArrow">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dirty="0"/>
            </a:p>
          </p:txBody>
        </p:sp>
        <p:sp>
          <p:nvSpPr>
            <p:cNvPr id="46" name="テキスト ボックス 109">
              <a:extLst>
                <a:ext uri="{FF2B5EF4-FFF2-40B4-BE49-F238E27FC236}">
                  <a16:creationId xmlns:a16="http://schemas.microsoft.com/office/drawing/2014/main" id="{7C5F1B42-D69D-64A3-9514-E4518F7866D3}"/>
                </a:ext>
              </a:extLst>
            </p:cNvPr>
            <p:cNvSpPr txBox="1"/>
            <p:nvPr/>
          </p:nvSpPr>
          <p:spPr>
            <a:xfrm>
              <a:off x="2808906" y="4989669"/>
              <a:ext cx="2436126" cy="707886"/>
            </a:xfrm>
            <a:prstGeom prst="rect">
              <a:avLst/>
            </a:prstGeom>
            <a:noFill/>
          </p:spPr>
          <p:txBody>
            <a:bodyPr wrap="square" rtlCol="0">
              <a:spAutoFit/>
            </a:bodyPr>
            <a:lstStyle/>
            <a:p>
              <a:r>
                <a:rPr kumimoji="1" lang="en-US" altLang="ja-JP" sz="2000" b="1" dirty="0">
                  <a:cs typeface="Times New Roman" panose="02020603050405020304" pitchFamily="18" charset="0"/>
                </a:rPr>
                <a:t>Solvent rinsing with </a:t>
              </a:r>
            </a:p>
            <a:p>
              <a:r>
                <a:rPr kumimoji="1" lang="en-US" altLang="ja-JP" sz="2000" b="1" i="1" dirty="0">
                  <a:cs typeface="Times New Roman" panose="02020603050405020304" pitchFamily="18" charset="0"/>
                </a:rPr>
                <a:t>p</a:t>
              </a:r>
              <a:r>
                <a:rPr kumimoji="1" lang="en-US" altLang="ja-JP" sz="2000" b="1" dirty="0">
                  <a:cs typeface="Times New Roman" panose="02020603050405020304" pitchFamily="18" charset="0"/>
                </a:rPr>
                <a:t>-xylene</a:t>
              </a:r>
              <a:endParaRPr kumimoji="1" lang="ja-JP" altLang="en-US" sz="2000" b="1" dirty="0">
                <a:cs typeface="Times New Roman" panose="02020603050405020304" pitchFamily="18" charset="0"/>
              </a:endParaRPr>
            </a:p>
          </p:txBody>
        </p:sp>
        <p:cxnSp>
          <p:nvCxnSpPr>
            <p:cNvPr id="48" name="直線矢印コネクタ 91">
              <a:extLst>
                <a:ext uri="{FF2B5EF4-FFF2-40B4-BE49-F238E27FC236}">
                  <a16:creationId xmlns:a16="http://schemas.microsoft.com/office/drawing/2014/main" id="{6071BB9D-7E31-04C3-9C8E-5A71D6279D65}"/>
                </a:ext>
              </a:extLst>
            </p:cNvPr>
            <p:cNvCxnSpPr>
              <a:cxnSpLocks/>
            </p:cNvCxnSpPr>
            <p:nvPr/>
          </p:nvCxnSpPr>
          <p:spPr>
            <a:xfrm>
              <a:off x="5108289" y="3283232"/>
              <a:ext cx="261070" cy="338102"/>
            </a:xfrm>
            <a:prstGeom prst="straightConnector1">
              <a:avLst/>
            </a:prstGeom>
            <a:ln w="28575">
              <a:solidFill>
                <a:srgbClr val="FF0000"/>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3508A09C-8176-8247-39D3-A3F64EBAF34B}"/>
                </a:ext>
              </a:extLst>
            </p:cNvPr>
            <p:cNvSpPr txBox="1"/>
            <p:nvPr/>
          </p:nvSpPr>
          <p:spPr>
            <a:xfrm>
              <a:off x="2207040" y="2748186"/>
              <a:ext cx="548143" cy="369332"/>
            </a:xfrm>
            <a:prstGeom prst="rect">
              <a:avLst/>
            </a:prstGeom>
            <a:noFill/>
          </p:spPr>
          <p:txBody>
            <a:bodyPr wrap="square">
              <a:spAutoFit/>
            </a:bodyPr>
            <a:lstStyle/>
            <a:p>
              <a:r>
                <a:rPr kumimoji="1" lang="en-US" altLang="ja-JP" sz="1800" b="1" dirty="0">
                  <a:cs typeface="Times New Roman" panose="02020603050405020304" pitchFamily="18" charset="0"/>
                </a:rPr>
                <a:t>CF</a:t>
              </a:r>
              <a:endParaRPr lang="en-US" dirty="0"/>
            </a:p>
          </p:txBody>
        </p:sp>
        <p:cxnSp>
          <p:nvCxnSpPr>
            <p:cNvPr id="52" name="直線矢印コネクタ 93">
              <a:extLst>
                <a:ext uri="{FF2B5EF4-FFF2-40B4-BE49-F238E27FC236}">
                  <a16:creationId xmlns:a16="http://schemas.microsoft.com/office/drawing/2014/main" id="{2ACC77B8-6C38-BA66-2392-AA21A91B0E2F}"/>
                </a:ext>
              </a:extLst>
            </p:cNvPr>
            <p:cNvCxnSpPr>
              <a:cxnSpLocks/>
            </p:cNvCxnSpPr>
            <p:nvPr/>
          </p:nvCxnSpPr>
          <p:spPr>
            <a:xfrm flipH="1" flipV="1">
              <a:off x="2632277" y="3026702"/>
              <a:ext cx="295004" cy="213852"/>
            </a:xfrm>
            <a:prstGeom prst="straightConnector1">
              <a:avLst/>
            </a:prstGeom>
            <a:ln w="28575">
              <a:solidFill>
                <a:schemeClr val="tx1"/>
              </a:solidFill>
              <a:headEnd type="triangle" w="lg" len="lg"/>
              <a:tailEnd type="none" w="med" len="med"/>
            </a:ln>
          </p:spPr>
          <p:style>
            <a:lnRef idx="1">
              <a:schemeClr val="accent1"/>
            </a:lnRef>
            <a:fillRef idx="0">
              <a:schemeClr val="accent1"/>
            </a:fillRef>
            <a:effectRef idx="0">
              <a:schemeClr val="accent1"/>
            </a:effectRef>
            <a:fontRef idx="minor">
              <a:schemeClr val="tx1"/>
            </a:fontRef>
          </p:style>
        </p:cxnSp>
        <p:grpSp>
          <p:nvGrpSpPr>
            <p:cNvPr id="53" name="Group 52">
              <a:extLst>
                <a:ext uri="{FF2B5EF4-FFF2-40B4-BE49-F238E27FC236}">
                  <a16:creationId xmlns:a16="http://schemas.microsoft.com/office/drawing/2014/main" id="{A5FA09EC-59C2-CCA3-236A-DB0D42FF1432}"/>
                </a:ext>
              </a:extLst>
            </p:cNvPr>
            <p:cNvGrpSpPr/>
            <p:nvPr/>
          </p:nvGrpSpPr>
          <p:grpSpPr>
            <a:xfrm>
              <a:off x="9136722" y="2606621"/>
              <a:ext cx="1750340" cy="3122541"/>
              <a:chOff x="7756943" y="2632784"/>
              <a:chExt cx="1950952" cy="3480426"/>
            </a:xfrm>
          </p:grpSpPr>
          <p:pic>
            <p:nvPicPr>
              <p:cNvPr id="54" name="Picture Placeholder 18">
                <a:extLst>
                  <a:ext uri="{FF2B5EF4-FFF2-40B4-BE49-F238E27FC236}">
                    <a16:creationId xmlns:a16="http://schemas.microsoft.com/office/drawing/2014/main" id="{E78AD40B-B041-7D09-1A9D-33CAB854E45C}"/>
                  </a:ext>
                </a:extLst>
              </p:cNvPr>
              <p:cNvPicPr>
                <a:picLocks noChangeAspect="1"/>
              </p:cNvPicPr>
              <p:nvPr/>
            </p:nvPicPr>
            <p:blipFill>
              <a:blip r:embed="rId5"/>
              <a:stretch>
                <a:fillRect/>
              </a:stretch>
            </p:blipFill>
            <p:spPr>
              <a:xfrm>
                <a:off x="8367931" y="2632784"/>
                <a:ext cx="1339964" cy="3480426"/>
              </a:xfrm>
              <a:prstGeom prst="rect">
                <a:avLst/>
              </a:prstGeom>
            </p:spPr>
          </p:pic>
          <p:sp>
            <p:nvSpPr>
              <p:cNvPr id="55" name="TextBox 54">
                <a:extLst>
                  <a:ext uri="{FF2B5EF4-FFF2-40B4-BE49-F238E27FC236}">
                    <a16:creationId xmlns:a16="http://schemas.microsoft.com/office/drawing/2014/main" id="{A1F67F79-8BB2-88B6-8202-93C41DF1BC44}"/>
                  </a:ext>
                </a:extLst>
              </p:cNvPr>
              <p:cNvSpPr txBox="1"/>
              <p:nvPr/>
            </p:nvSpPr>
            <p:spPr>
              <a:xfrm>
                <a:off x="7756943" y="4052309"/>
                <a:ext cx="655093" cy="514578"/>
              </a:xfrm>
              <a:prstGeom prst="rect">
                <a:avLst/>
              </a:prstGeom>
              <a:noFill/>
            </p:spPr>
            <p:txBody>
              <a:bodyPr wrap="square" rtlCol="0">
                <a:spAutoFit/>
              </a:bodyPr>
              <a:lstStyle/>
              <a:p>
                <a:pPr algn="ctr"/>
                <a:r>
                  <a:rPr lang="en-US" sz="2400" b="1" dirty="0">
                    <a:solidFill>
                      <a:srgbClr val="7030A0"/>
                    </a:solidFill>
                  </a:rPr>
                  <a:t>CF</a:t>
                </a:r>
              </a:p>
            </p:txBody>
          </p:sp>
        </p:grpSp>
        <p:cxnSp>
          <p:nvCxnSpPr>
            <p:cNvPr id="12" name="Straight Arrow Connector 11">
              <a:extLst>
                <a:ext uri="{FF2B5EF4-FFF2-40B4-BE49-F238E27FC236}">
                  <a16:creationId xmlns:a16="http://schemas.microsoft.com/office/drawing/2014/main" id="{7D7B63E0-C830-474E-F826-9D81B5BC98BC}"/>
                </a:ext>
              </a:extLst>
            </p:cNvPr>
            <p:cNvCxnSpPr>
              <a:cxnSpLocks/>
            </p:cNvCxnSpPr>
            <p:nvPr/>
          </p:nvCxnSpPr>
          <p:spPr>
            <a:xfrm>
              <a:off x="9389023" y="3435656"/>
              <a:ext cx="539081" cy="0"/>
            </a:xfrm>
            <a:prstGeom prst="straightConnector1">
              <a:avLst/>
            </a:prstGeom>
            <a:ln w="571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4F19C5F9-9BAC-B4E6-9BB1-05C295626EBC}"/>
              </a:ext>
            </a:extLst>
          </p:cNvPr>
          <p:cNvGrpSpPr/>
          <p:nvPr/>
        </p:nvGrpSpPr>
        <p:grpSpPr>
          <a:xfrm>
            <a:off x="770409" y="5482069"/>
            <a:ext cx="10651183" cy="1003759"/>
            <a:chOff x="1338943" y="5636536"/>
            <a:chExt cx="10651183" cy="1003759"/>
          </a:xfrm>
        </p:grpSpPr>
        <p:sp>
          <p:nvSpPr>
            <p:cNvPr id="14" name="TextBox 13">
              <a:extLst>
                <a:ext uri="{FF2B5EF4-FFF2-40B4-BE49-F238E27FC236}">
                  <a16:creationId xmlns:a16="http://schemas.microsoft.com/office/drawing/2014/main" id="{8040B992-AABA-162D-740E-69B273EB85C7}"/>
                </a:ext>
              </a:extLst>
            </p:cNvPr>
            <p:cNvSpPr txBox="1"/>
            <p:nvPr/>
          </p:nvSpPr>
          <p:spPr>
            <a:xfrm>
              <a:off x="1338943" y="5876805"/>
              <a:ext cx="3197700" cy="523220"/>
            </a:xfrm>
            <a:prstGeom prst="rect">
              <a:avLst/>
            </a:prstGeom>
            <a:solidFill>
              <a:srgbClr val="FF0000"/>
            </a:solidFill>
            <a:ln w="57150">
              <a:solidFill>
                <a:schemeClr val="tx1"/>
              </a:solidFill>
            </a:ln>
          </p:spPr>
          <p:txBody>
            <a:bodyPr wrap="square" rtlCol="0">
              <a:spAutoFit/>
            </a:bodyPr>
            <a:lstStyle/>
            <a:p>
              <a:r>
                <a:rPr lang="en-US" sz="2800" b="1" dirty="0"/>
                <a:t>Neutron scattering </a:t>
              </a:r>
            </a:p>
          </p:txBody>
        </p:sp>
        <p:sp>
          <p:nvSpPr>
            <p:cNvPr id="15" name="TextBox 14">
              <a:extLst>
                <a:ext uri="{FF2B5EF4-FFF2-40B4-BE49-F238E27FC236}">
                  <a16:creationId xmlns:a16="http://schemas.microsoft.com/office/drawing/2014/main" id="{2178E099-E9F4-008E-E0E0-EA823D9DAD18}"/>
                </a:ext>
              </a:extLst>
            </p:cNvPr>
            <p:cNvSpPr txBox="1"/>
            <p:nvPr/>
          </p:nvSpPr>
          <p:spPr>
            <a:xfrm>
              <a:off x="7666264" y="5876805"/>
              <a:ext cx="4323862" cy="523220"/>
            </a:xfrm>
            <a:prstGeom prst="rect">
              <a:avLst/>
            </a:prstGeom>
            <a:solidFill>
              <a:srgbClr val="00B0F0"/>
            </a:solidFill>
            <a:ln w="57150">
              <a:solidFill>
                <a:schemeClr val="tx1"/>
              </a:solidFill>
            </a:ln>
          </p:spPr>
          <p:txBody>
            <a:bodyPr wrap="square" rtlCol="0">
              <a:spAutoFit/>
            </a:bodyPr>
            <a:lstStyle/>
            <a:p>
              <a:r>
                <a:rPr lang="en-US" sz="2800" b="1" dirty="0"/>
                <a:t>Atomistic MD simulations</a:t>
              </a:r>
            </a:p>
          </p:txBody>
        </p:sp>
        <p:pic>
          <p:nvPicPr>
            <p:cNvPr id="60" name="Picture 59">
              <a:extLst>
                <a:ext uri="{FF2B5EF4-FFF2-40B4-BE49-F238E27FC236}">
                  <a16:creationId xmlns:a16="http://schemas.microsoft.com/office/drawing/2014/main" id="{86B8A736-8E6F-1FE7-2BE1-0EAE25C21CDD}"/>
                </a:ext>
              </a:extLst>
            </p:cNvPr>
            <p:cNvPicPr>
              <a:picLocks noChangeAspect="1"/>
            </p:cNvPicPr>
            <p:nvPr/>
          </p:nvPicPr>
          <p:blipFill>
            <a:blip r:embed="rId6"/>
            <a:stretch>
              <a:fillRect/>
            </a:stretch>
          </p:blipFill>
          <p:spPr>
            <a:xfrm>
              <a:off x="5115898" y="5636536"/>
              <a:ext cx="2217829" cy="1003759"/>
            </a:xfrm>
            <a:prstGeom prst="rect">
              <a:avLst/>
            </a:prstGeom>
          </p:spPr>
        </p:pic>
      </p:grpSp>
      <p:sp>
        <p:nvSpPr>
          <p:cNvPr id="61" name="文本框 56">
            <a:extLst>
              <a:ext uri="{FF2B5EF4-FFF2-40B4-BE49-F238E27FC236}">
                <a16:creationId xmlns:a16="http://schemas.microsoft.com/office/drawing/2014/main" id="{E6FAE62F-0991-1B8A-5180-699FC86F1AA6}"/>
              </a:ext>
            </a:extLst>
          </p:cNvPr>
          <p:cNvSpPr txBox="1"/>
          <p:nvPr/>
        </p:nvSpPr>
        <p:spPr>
          <a:xfrm>
            <a:off x="0" y="6529040"/>
            <a:ext cx="3069771" cy="285750"/>
          </a:xfrm>
          <a:prstGeom prst="rect">
            <a:avLst/>
          </a:prstGeom>
          <a:noFill/>
        </p:spPr>
        <p:txBody>
          <a:bodyPr wrap="square">
            <a:spAutoFit/>
          </a:bodyPr>
          <a:lstStyle/>
          <a:p>
            <a:r>
              <a:rPr lang="en-US" sz="1200" b="1" dirty="0">
                <a:solidFill>
                  <a:srgbClr val="000000"/>
                </a:solidFill>
                <a:ea typeface="Calibri" panose="020F0502020204030204" pitchFamily="34" charset="0"/>
                <a:cs typeface="Times New Roman" panose="02020603050405020304" pitchFamily="18" charset="0"/>
              </a:rPr>
              <a:t>Y. </a:t>
            </a:r>
            <a:r>
              <a:rPr lang="en-US" sz="1200" b="1" dirty="0">
                <a:solidFill>
                  <a:srgbClr val="000000"/>
                </a:solidFill>
                <a:effectLst/>
                <a:ea typeface="Calibri" panose="020F0502020204030204" pitchFamily="34" charset="0"/>
                <a:cs typeface="Times New Roman" panose="02020603050405020304" pitchFamily="18" charset="0"/>
              </a:rPr>
              <a:t>Bajaj</a:t>
            </a:r>
            <a:r>
              <a:rPr lang="en-US" altLang="zh-CN" sz="1200" b="1" dirty="0">
                <a:solidFill>
                  <a:srgbClr val="222222"/>
                </a:solidFill>
                <a:cs typeface="Times New Roman" panose="02020603050405020304" pitchFamily="18" charset="0"/>
              </a:rPr>
              <a:t>, </a:t>
            </a:r>
            <a:r>
              <a:rPr lang="en-US" altLang="zh-CN" sz="1200" b="1" i="0" dirty="0">
                <a:solidFill>
                  <a:srgbClr val="222222"/>
                </a:solidFill>
                <a:effectLst/>
                <a:cs typeface="Times New Roman" panose="02020603050405020304" pitchFamily="18" charset="0"/>
              </a:rPr>
              <a:t>et al. </a:t>
            </a:r>
            <a:r>
              <a:rPr lang="en-US" altLang="zh-CN" sz="1200" b="1" i="1" dirty="0">
                <a:solidFill>
                  <a:srgbClr val="222222"/>
                </a:solidFill>
                <a:effectLst/>
                <a:cs typeface="Times New Roman" panose="02020603050405020304" pitchFamily="18" charset="0"/>
              </a:rPr>
              <a:t>Polymer</a:t>
            </a:r>
            <a:r>
              <a:rPr lang="en-US" altLang="zh-CN" sz="1200" b="1" i="0" dirty="0">
                <a:solidFill>
                  <a:srgbClr val="222222"/>
                </a:solidFill>
                <a:effectLst/>
                <a:cs typeface="Times New Roman" panose="02020603050405020304" pitchFamily="18" charset="0"/>
              </a:rPr>
              <a:t> 265 (2023) 125584</a:t>
            </a:r>
            <a:endParaRPr lang="zh-CN" altLang="en-US" sz="1200" b="1" dirty="0">
              <a:cs typeface="Times New Roman" panose="02020603050405020304" pitchFamily="18" charset="0"/>
            </a:endParaRPr>
          </a:p>
        </p:txBody>
      </p:sp>
    </p:spTree>
    <p:extLst>
      <p:ext uri="{BB962C8B-B14F-4D97-AF65-F5344CB8AC3E}">
        <p14:creationId xmlns:p14="http://schemas.microsoft.com/office/powerpoint/2010/main" val="573654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D4CB27E-D6B7-974F-014D-BCD76048607D}"/>
              </a:ext>
            </a:extLst>
          </p:cNvPr>
          <p:cNvSpPr txBox="1"/>
          <p:nvPr/>
        </p:nvSpPr>
        <p:spPr>
          <a:xfrm>
            <a:off x="502577" y="0"/>
            <a:ext cx="11186846" cy="646331"/>
          </a:xfrm>
          <a:prstGeom prst="rect">
            <a:avLst/>
          </a:prstGeom>
          <a:noFill/>
        </p:spPr>
        <p:txBody>
          <a:bodyPr wrap="square" rtlCol="0">
            <a:spAutoFit/>
          </a:bodyPr>
          <a:lstStyle/>
          <a:p>
            <a:pPr algn="ctr"/>
            <a:r>
              <a:rPr lang="en-US" sz="3600" b="1" dirty="0">
                <a:solidFill>
                  <a:srgbClr val="002060"/>
                </a:solidFill>
                <a:cs typeface="Times New Roman" panose="02020603050405020304" pitchFamily="18" charset="0"/>
              </a:rPr>
              <a:t>Atomistic Molecular Dynamics (MD) Simulations</a:t>
            </a:r>
          </a:p>
        </p:txBody>
      </p:sp>
      <p:pic>
        <p:nvPicPr>
          <p:cNvPr id="47" name="Picture Placeholder 6">
            <a:extLst>
              <a:ext uri="{FF2B5EF4-FFF2-40B4-BE49-F238E27FC236}">
                <a16:creationId xmlns:a16="http://schemas.microsoft.com/office/drawing/2014/main" id="{0BF79D12-0663-683D-F48F-BF733C8AA25A}"/>
              </a:ext>
            </a:extLst>
          </p:cNvPr>
          <p:cNvPicPr>
            <a:picLocks noChangeAspect="1"/>
          </p:cNvPicPr>
          <p:nvPr/>
        </p:nvPicPr>
        <p:blipFill rotWithShape="1">
          <a:blip r:embed="rId3"/>
          <a:srcRect t="96" b="3693"/>
          <a:stretch/>
        </p:blipFill>
        <p:spPr>
          <a:xfrm>
            <a:off x="465514" y="779504"/>
            <a:ext cx="1939224" cy="1879849"/>
          </a:xfrm>
          <a:prstGeom prst="rect">
            <a:avLst/>
          </a:prstGeom>
        </p:spPr>
      </p:pic>
      <p:pic>
        <p:nvPicPr>
          <p:cNvPr id="51" name="Picture 50" descr="A picture containing text, tree&#10;&#10;Description automatically generated">
            <a:extLst>
              <a:ext uri="{FF2B5EF4-FFF2-40B4-BE49-F238E27FC236}">
                <a16:creationId xmlns:a16="http://schemas.microsoft.com/office/drawing/2014/main" id="{1AC33C9A-1ECF-7C1A-EA18-978A6380E7C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20640" y="779504"/>
            <a:ext cx="1827737" cy="4456172"/>
          </a:xfrm>
          <a:prstGeom prst="rect">
            <a:avLst/>
          </a:prstGeom>
        </p:spPr>
      </p:pic>
      <p:sp>
        <p:nvSpPr>
          <p:cNvPr id="54" name="TextBox 53">
            <a:extLst>
              <a:ext uri="{FF2B5EF4-FFF2-40B4-BE49-F238E27FC236}">
                <a16:creationId xmlns:a16="http://schemas.microsoft.com/office/drawing/2014/main" id="{3144B8EF-4C89-6C14-2879-C4E477409602}"/>
              </a:ext>
            </a:extLst>
          </p:cNvPr>
          <p:cNvSpPr txBox="1"/>
          <p:nvPr/>
        </p:nvSpPr>
        <p:spPr>
          <a:xfrm>
            <a:off x="6975401" y="2776758"/>
            <a:ext cx="2958307" cy="461665"/>
          </a:xfrm>
          <a:prstGeom prst="rect">
            <a:avLst/>
          </a:prstGeom>
          <a:noFill/>
        </p:spPr>
        <p:txBody>
          <a:bodyPr wrap="square">
            <a:spAutoFit/>
          </a:bodyPr>
          <a:lstStyle/>
          <a:p>
            <a:pPr algn="ctr"/>
            <a:r>
              <a:rPr lang="en-US" sz="2400" b="1" dirty="0">
                <a:solidFill>
                  <a:srgbClr val="0070C0"/>
                </a:solidFill>
              </a:rPr>
              <a:t>(“Bound Chains”)</a:t>
            </a:r>
            <a:endParaRPr lang="en-US" sz="2400" dirty="0"/>
          </a:p>
        </p:txBody>
      </p:sp>
      <p:sp>
        <p:nvSpPr>
          <p:cNvPr id="56" name="TextBox 55">
            <a:extLst>
              <a:ext uri="{FF2B5EF4-FFF2-40B4-BE49-F238E27FC236}">
                <a16:creationId xmlns:a16="http://schemas.microsoft.com/office/drawing/2014/main" id="{82258832-444A-A263-6705-5A829230D228}"/>
              </a:ext>
            </a:extLst>
          </p:cNvPr>
          <p:cNvSpPr txBox="1"/>
          <p:nvPr/>
        </p:nvSpPr>
        <p:spPr>
          <a:xfrm>
            <a:off x="2380460" y="1488596"/>
            <a:ext cx="2623802" cy="461665"/>
          </a:xfrm>
          <a:prstGeom prst="rect">
            <a:avLst/>
          </a:prstGeom>
          <a:noFill/>
        </p:spPr>
        <p:txBody>
          <a:bodyPr wrap="square">
            <a:spAutoFit/>
          </a:bodyPr>
          <a:lstStyle/>
          <a:p>
            <a:pPr algn="ctr"/>
            <a:r>
              <a:rPr lang="en-US" sz="2400" b="1" dirty="0">
                <a:solidFill>
                  <a:srgbClr val="00B050"/>
                </a:solidFill>
              </a:rPr>
              <a:t>(“Free Chains”)</a:t>
            </a:r>
          </a:p>
        </p:txBody>
      </p:sp>
      <p:grpSp>
        <p:nvGrpSpPr>
          <p:cNvPr id="16" name="Group 15">
            <a:extLst>
              <a:ext uri="{FF2B5EF4-FFF2-40B4-BE49-F238E27FC236}">
                <a16:creationId xmlns:a16="http://schemas.microsoft.com/office/drawing/2014/main" id="{3178FB58-0A8D-9412-BFBD-FDC54E7582B8}"/>
              </a:ext>
            </a:extLst>
          </p:cNvPr>
          <p:cNvGrpSpPr/>
          <p:nvPr/>
        </p:nvGrpSpPr>
        <p:grpSpPr>
          <a:xfrm>
            <a:off x="5820696" y="3499658"/>
            <a:ext cx="6371304" cy="3358342"/>
            <a:chOff x="5820696" y="2932079"/>
            <a:chExt cx="6371304" cy="2928394"/>
          </a:xfrm>
        </p:grpSpPr>
        <p:grpSp>
          <p:nvGrpSpPr>
            <p:cNvPr id="8" name="Group 7">
              <a:extLst>
                <a:ext uri="{FF2B5EF4-FFF2-40B4-BE49-F238E27FC236}">
                  <a16:creationId xmlns:a16="http://schemas.microsoft.com/office/drawing/2014/main" id="{AD4CE304-199D-2748-24C2-36D40D898B1B}"/>
                </a:ext>
              </a:extLst>
            </p:cNvPr>
            <p:cNvGrpSpPr/>
            <p:nvPr/>
          </p:nvGrpSpPr>
          <p:grpSpPr>
            <a:xfrm>
              <a:off x="7288177" y="2932079"/>
              <a:ext cx="4903823" cy="1670127"/>
              <a:chOff x="7288178" y="4021047"/>
              <a:chExt cx="4903823" cy="1670127"/>
            </a:xfrm>
          </p:grpSpPr>
          <p:pic>
            <p:nvPicPr>
              <p:cNvPr id="10" name="Picture 9">
                <a:extLst>
                  <a:ext uri="{FF2B5EF4-FFF2-40B4-BE49-F238E27FC236}">
                    <a16:creationId xmlns:a16="http://schemas.microsoft.com/office/drawing/2014/main" id="{EF4B6B15-EE6C-BB32-D716-401DC40DFCD3}"/>
                  </a:ext>
                </a:extLst>
              </p:cNvPr>
              <p:cNvPicPr>
                <a:picLocks noChangeAspect="1"/>
              </p:cNvPicPr>
              <p:nvPr/>
            </p:nvPicPr>
            <p:blipFill>
              <a:blip r:embed="rId5"/>
              <a:stretch>
                <a:fillRect/>
              </a:stretch>
            </p:blipFill>
            <p:spPr>
              <a:xfrm>
                <a:off x="7288178" y="4290082"/>
                <a:ext cx="4903823" cy="1401092"/>
              </a:xfrm>
              <a:prstGeom prst="rect">
                <a:avLst/>
              </a:prstGeom>
            </p:spPr>
          </p:pic>
          <p:sp>
            <p:nvSpPr>
              <p:cNvPr id="13" name="Content Placeholder 2">
                <a:extLst>
                  <a:ext uri="{FF2B5EF4-FFF2-40B4-BE49-F238E27FC236}">
                    <a16:creationId xmlns:a16="http://schemas.microsoft.com/office/drawing/2014/main" id="{A2F02B87-7A6A-1C77-4AA5-71910136EA50}"/>
                  </a:ext>
                </a:extLst>
              </p:cNvPr>
              <p:cNvSpPr txBox="1">
                <a:spLocks/>
              </p:cNvSpPr>
              <p:nvPr/>
            </p:nvSpPr>
            <p:spPr>
              <a:xfrm>
                <a:off x="7740017" y="4021047"/>
                <a:ext cx="4451984" cy="501796"/>
              </a:xfrm>
              <a:prstGeom prst="rect">
                <a:avLst/>
              </a:prstGeom>
              <a:solidFill>
                <a:schemeClr val="bg1"/>
              </a:solidFill>
            </p:spPr>
            <p:txBody>
              <a:bodyPr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t>Dynamics Parametrization:</a:t>
                </a:r>
                <a:endParaRPr lang="en-US" sz="2400" b="1" dirty="0"/>
              </a:p>
              <a:p>
                <a:pPr marL="0" indent="0">
                  <a:buNone/>
                </a:pPr>
                <a:r>
                  <a:rPr lang="en-US" sz="2000" dirty="0"/>
                  <a:t>	</a:t>
                </a:r>
                <a:endParaRPr lang="en-US" sz="2000" b="1" dirty="0"/>
              </a:p>
            </p:txBody>
          </p:sp>
        </p:gr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F43DC220-615E-1682-4721-23ADC9144845}"/>
                    </a:ext>
                  </a:extLst>
                </p:cNvPr>
                <p:cNvSpPr txBox="1"/>
                <p:nvPr/>
              </p:nvSpPr>
              <p:spPr>
                <a:xfrm>
                  <a:off x="5820696" y="4537034"/>
                  <a:ext cx="6371304" cy="1323439"/>
                </a:xfrm>
                <a:prstGeom prst="rect">
                  <a:avLst/>
                </a:prstGeom>
                <a:solidFill>
                  <a:schemeClr val="bg1"/>
                </a:solidFill>
              </p:spPr>
              <p:txBody>
                <a:bodyPr wrap="square" anchor="ctr">
                  <a:spAutoFit/>
                </a:bodyPr>
                <a:lstStyle/>
                <a:p>
                  <a:pPr marL="285750" indent="-285750" algn="just">
                    <a:buFont typeface="Arial" panose="020B0604020202020204" pitchFamily="34" charset="0"/>
                    <a:buChar char="•"/>
                  </a:pPr>
                  <a14:m>
                    <m:oMath xmlns:m="http://schemas.openxmlformats.org/officeDocument/2006/math">
                      <m:r>
                        <a:rPr lang="en-US" sz="2000" b="1" i="1" dirty="0" smtClean="0">
                          <a:latin typeface="Cambria Math" panose="02040503050406030204" pitchFamily="18" charset="0"/>
                        </a:rPr>
                        <m:t>𝑵</m:t>
                      </m:r>
                      <m:r>
                        <a:rPr lang="en-US" sz="2000" b="1" i="1" baseline="-25000" dirty="0">
                          <a:latin typeface="Cambria Math" panose="02040503050406030204" pitchFamily="18" charset="0"/>
                        </a:rPr>
                        <m:t>𝑯</m:t>
                      </m:r>
                    </m:oMath>
                  </a14:m>
                  <a:r>
                    <a:rPr lang="en-US" sz="2000" i="1" dirty="0"/>
                    <a:t> </a:t>
                  </a:r>
                  <a:r>
                    <a:rPr lang="en-US" sz="2000" dirty="0"/>
                    <a:t>is</a:t>
                  </a:r>
                  <a:r>
                    <a:rPr lang="en-US" sz="2000" i="0" dirty="0"/>
                    <a:t> </a:t>
                  </a:r>
                  <a:r>
                    <a:rPr lang="en-US" sz="2000" dirty="0"/>
                    <a:t>the total number of H atoms in the simulation.</a:t>
                  </a:r>
                  <a:endParaRPr lang="en-US" sz="2000" b="1" i="1" dirty="0">
                    <a:latin typeface="Cambria Math" panose="02040503050406030204" pitchFamily="18" charset="0"/>
                  </a:endParaRPr>
                </a:p>
                <a:p>
                  <a:pPr marL="342900" indent="-342900" algn="just">
                    <a:buFont typeface="Arial" panose="020B0604020202020204" pitchFamily="34" charset="0"/>
                    <a:buChar char="•"/>
                  </a:pPr>
                  <a14:m>
                    <m:oMath xmlns:m="http://schemas.openxmlformats.org/officeDocument/2006/math">
                      <m:r>
                        <a:rPr lang="en-US" sz="2000" b="1" i="1" dirty="0" smtClean="0">
                          <a:latin typeface="Cambria Math" panose="02040503050406030204" pitchFamily="18" charset="0"/>
                        </a:rPr>
                        <m:t>𝒓</m:t>
                      </m:r>
                      <m:r>
                        <a:rPr lang="en-US" sz="2000" b="1" i="1" baseline="-25000" dirty="0" smtClean="0">
                          <a:latin typeface="Cambria Math" panose="02040503050406030204" pitchFamily="18" charset="0"/>
                        </a:rPr>
                        <m:t>𝒊</m:t>
                      </m:r>
                      <m:r>
                        <a:rPr lang="en-US" sz="2000" b="1" i="1" dirty="0" smtClean="0">
                          <a:latin typeface="Cambria Math" panose="02040503050406030204" pitchFamily="18" charset="0"/>
                        </a:rPr>
                        <m:t>(</m:t>
                      </m:r>
                      <m:r>
                        <a:rPr lang="en-US" sz="2000" b="1" i="1" dirty="0" smtClean="0">
                          <a:latin typeface="Cambria Math" panose="02040503050406030204" pitchFamily="18" charset="0"/>
                        </a:rPr>
                        <m:t>𝒕</m:t>
                      </m:r>
                      <m:r>
                        <a:rPr lang="en-US" sz="2000" b="1" i="1" dirty="0" smtClean="0">
                          <a:latin typeface="Cambria Math" panose="02040503050406030204" pitchFamily="18" charset="0"/>
                        </a:rPr>
                        <m:t>) </m:t>
                      </m:r>
                    </m:oMath>
                  </a14:m>
                  <a:r>
                    <a:rPr lang="en-US" sz="2000" dirty="0"/>
                    <a:t>is the location of a H atom after an elapsed time </a:t>
                  </a:r>
                  <a14:m>
                    <m:oMath xmlns:m="http://schemas.openxmlformats.org/officeDocument/2006/math">
                      <m:r>
                        <a:rPr lang="en-US" sz="2000" b="1" i="1" dirty="0">
                          <a:latin typeface="Cambria Math" panose="02040503050406030204" pitchFamily="18" charset="0"/>
                        </a:rPr>
                        <m:t>𝒓</m:t>
                      </m:r>
                      <m:r>
                        <a:rPr lang="en-US" sz="2000" b="1" i="1" baseline="-25000" dirty="0">
                          <a:latin typeface="Cambria Math" panose="02040503050406030204" pitchFamily="18" charset="0"/>
                        </a:rPr>
                        <m:t>𝒊</m:t>
                      </m:r>
                      <m:r>
                        <a:rPr lang="en-US" sz="2000" b="1" i="1" dirty="0">
                          <a:latin typeface="Cambria Math" panose="02040503050406030204" pitchFamily="18" charset="0"/>
                        </a:rPr>
                        <m:t>(</m:t>
                      </m:r>
                      <m:r>
                        <a:rPr lang="en-US" sz="2000" b="1" i="1" dirty="0" smtClean="0">
                          <a:latin typeface="Cambria Math" panose="02040503050406030204" pitchFamily="18" charset="0"/>
                        </a:rPr>
                        <m:t>𝟎</m:t>
                      </m:r>
                      <m:r>
                        <a:rPr lang="en-US" sz="2000" b="1" i="1" dirty="0">
                          <a:latin typeface="Cambria Math" panose="02040503050406030204" pitchFamily="18" charset="0"/>
                        </a:rPr>
                        <m:t>)</m:t>
                      </m:r>
                    </m:oMath>
                  </a14:m>
                  <a:r>
                    <a:rPr lang="en-US" sz="2000" dirty="0"/>
                    <a:t> from its original location in the simulation.</a:t>
                  </a:r>
                </a:p>
              </p:txBody>
            </p:sp>
          </mc:Choice>
          <mc:Fallback xmlns="">
            <p:sp>
              <p:nvSpPr>
                <p:cNvPr id="14" name="TextBox 13">
                  <a:extLst>
                    <a:ext uri="{FF2B5EF4-FFF2-40B4-BE49-F238E27FC236}">
                      <a16:creationId xmlns:a16="http://schemas.microsoft.com/office/drawing/2014/main" id="{F43DC220-615E-1682-4721-23ADC9144845}"/>
                    </a:ext>
                  </a:extLst>
                </p:cNvPr>
                <p:cNvSpPr txBox="1">
                  <a:spLocks noRot="1" noChangeAspect="1" noMove="1" noResize="1" noEditPoints="1" noAdjustHandles="1" noChangeArrowheads="1" noChangeShapeType="1" noTextEdit="1"/>
                </p:cNvSpPr>
                <p:nvPr/>
              </p:nvSpPr>
              <p:spPr>
                <a:xfrm>
                  <a:off x="5820696" y="4537034"/>
                  <a:ext cx="6371304" cy="1323439"/>
                </a:xfrm>
                <a:prstGeom prst="rect">
                  <a:avLst/>
                </a:prstGeom>
                <a:blipFill>
                  <a:blip r:embed="rId6"/>
                  <a:stretch>
                    <a:fillRect l="-861" r="-957" b="-803"/>
                  </a:stretch>
                </a:blipFill>
              </p:spPr>
              <p:txBody>
                <a:bodyPr/>
                <a:lstStyle/>
                <a:p>
                  <a:r>
                    <a:rPr lang="en-US">
                      <a:noFill/>
                    </a:rPr>
                    <a:t> </a:t>
                  </a:r>
                </a:p>
              </p:txBody>
            </p:sp>
          </mc:Fallback>
        </mc:AlternateContent>
      </p:grpSp>
      <p:grpSp>
        <p:nvGrpSpPr>
          <p:cNvPr id="19" name="Group 18">
            <a:extLst>
              <a:ext uri="{FF2B5EF4-FFF2-40B4-BE49-F238E27FC236}">
                <a16:creationId xmlns:a16="http://schemas.microsoft.com/office/drawing/2014/main" id="{AECB31DD-A954-2B4E-ED85-56FB71F2EF8B}"/>
              </a:ext>
            </a:extLst>
          </p:cNvPr>
          <p:cNvGrpSpPr/>
          <p:nvPr/>
        </p:nvGrpSpPr>
        <p:grpSpPr>
          <a:xfrm>
            <a:off x="78161" y="3531251"/>
            <a:ext cx="5098515" cy="3326749"/>
            <a:chOff x="967623" y="3208857"/>
            <a:chExt cx="5098515" cy="3326749"/>
          </a:xfrm>
        </p:grpSpPr>
        <p:sp>
          <p:nvSpPr>
            <p:cNvPr id="6" name="TextBox 5">
              <a:extLst>
                <a:ext uri="{FF2B5EF4-FFF2-40B4-BE49-F238E27FC236}">
                  <a16:creationId xmlns:a16="http://schemas.microsoft.com/office/drawing/2014/main" id="{2E587A94-4C19-1967-36EC-3DA0F9D9C23E}"/>
                </a:ext>
              </a:extLst>
            </p:cNvPr>
            <p:cNvSpPr txBox="1"/>
            <p:nvPr/>
          </p:nvSpPr>
          <p:spPr>
            <a:xfrm>
              <a:off x="4114800" y="4092854"/>
              <a:ext cx="1275346" cy="338554"/>
            </a:xfrm>
            <a:prstGeom prst="rect">
              <a:avLst/>
            </a:prstGeom>
            <a:noFill/>
          </p:spPr>
          <p:txBody>
            <a:bodyPr wrap="square">
              <a:spAutoFit/>
            </a:bodyPr>
            <a:lstStyle/>
            <a:p>
              <a:pPr algn="ctr"/>
              <a:r>
                <a:rPr lang="en-US" sz="1600" dirty="0"/>
                <a:t>iPP (N=30)</a:t>
              </a:r>
            </a:p>
          </p:txBody>
        </p:sp>
        <p:sp>
          <p:nvSpPr>
            <p:cNvPr id="9" name="Flowchart: Connector 8">
              <a:extLst>
                <a:ext uri="{FF2B5EF4-FFF2-40B4-BE49-F238E27FC236}">
                  <a16:creationId xmlns:a16="http://schemas.microsoft.com/office/drawing/2014/main" id="{F04978B6-9BAF-DD2C-CEE9-3C356977C8CD}"/>
                </a:ext>
              </a:extLst>
            </p:cNvPr>
            <p:cNvSpPr/>
            <p:nvPr/>
          </p:nvSpPr>
          <p:spPr>
            <a:xfrm>
              <a:off x="2438399" y="4033295"/>
              <a:ext cx="226141" cy="226143"/>
            </a:xfrm>
            <a:prstGeom prst="flowChartConnector">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2" name="Flowchart: Connector 11">
              <a:extLst>
                <a:ext uri="{FF2B5EF4-FFF2-40B4-BE49-F238E27FC236}">
                  <a16:creationId xmlns:a16="http://schemas.microsoft.com/office/drawing/2014/main" id="{D60F3A75-DD06-C233-6916-D45944A8ACEC}"/>
                </a:ext>
              </a:extLst>
            </p:cNvPr>
            <p:cNvSpPr/>
            <p:nvPr/>
          </p:nvSpPr>
          <p:spPr>
            <a:xfrm>
              <a:off x="2767780" y="3989050"/>
              <a:ext cx="226141" cy="226143"/>
            </a:xfrm>
            <a:prstGeom prst="flowChartConnector">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5" name="Flowchart: Connector 14">
              <a:extLst>
                <a:ext uri="{FF2B5EF4-FFF2-40B4-BE49-F238E27FC236}">
                  <a16:creationId xmlns:a16="http://schemas.microsoft.com/office/drawing/2014/main" id="{F8A57B05-F209-4BB1-23E3-888EC2309647}"/>
                </a:ext>
              </a:extLst>
            </p:cNvPr>
            <p:cNvSpPr/>
            <p:nvPr/>
          </p:nvSpPr>
          <p:spPr>
            <a:xfrm>
              <a:off x="2207341" y="4389973"/>
              <a:ext cx="226141" cy="226143"/>
            </a:xfrm>
            <a:prstGeom prst="flowChartConnector">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grpSp>
          <p:nvGrpSpPr>
            <p:cNvPr id="18" name="Group 17">
              <a:extLst>
                <a:ext uri="{FF2B5EF4-FFF2-40B4-BE49-F238E27FC236}">
                  <a16:creationId xmlns:a16="http://schemas.microsoft.com/office/drawing/2014/main" id="{6E1C4C27-4CFC-837C-1EE5-5841447633E6}"/>
                </a:ext>
              </a:extLst>
            </p:cNvPr>
            <p:cNvGrpSpPr/>
            <p:nvPr/>
          </p:nvGrpSpPr>
          <p:grpSpPr>
            <a:xfrm>
              <a:off x="967623" y="3208857"/>
              <a:ext cx="5098515" cy="3326749"/>
              <a:chOff x="967623" y="3208857"/>
              <a:chExt cx="5098515" cy="3326749"/>
            </a:xfrm>
          </p:grpSpPr>
          <p:sp>
            <p:nvSpPr>
              <p:cNvPr id="41" name="TextBox 40">
                <a:extLst>
                  <a:ext uri="{FF2B5EF4-FFF2-40B4-BE49-F238E27FC236}">
                    <a16:creationId xmlns:a16="http://schemas.microsoft.com/office/drawing/2014/main" id="{1850B326-9B13-E6CD-3432-6604BB060F54}"/>
                  </a:ext>
                </a:extLst>
              </p:cNvPr>
              <p:cNvSpPr txBox="1"/>
              <p:nvPr/>
            </p:nvSpPr>
            <p:spPr>
              <a:xfrm>
                <a:off x="967623" y="3208857"/>
                <a:ext cx="1421616" cy="584775"/>
              </a:xfrm>
              <a:prstGeom prst="rect">
                <a:avLst/>
              </a:prstGeom>
              <a:solidFill>
                <a:schemeClr val="bg1"/>
              </a:solidFill>
              <a:ln w="19050">
                <a:solidFill>
                  <a:schemeClr val="tx1"/>
                </a:solidFill>
              </a:ln>
            </p:spPr>
            <p:txBody>
              <a:bodyPr wrap="square" rtlCol="0">
                <a:spAutoFit/>
              </a:bodyPr>
              <a:lstStyle/>
              <a:p>
                <a:pPr algn="ctr"/>
                <a:r>
                  <a:rPr lang="en-US" sz="1600" b="1" dirty="0"/>
                  <a:t>Self-motion of H atoms</a:t>
                </a:r>
              </a:p>
            </p:txBody>
          </p:sp>
          <p:pic>
            <p:nvPicPr>
              <p:cNvPr id="5" name="Picture 4">
                <a:extLst>
                  <a:ext uri="{FF2B5EF4-FFF2-40B4-BE49-F238E27FC236}">
                    <a16:creationId xmlns:a16="http://schemas.microsoft.com/office/drawing/2014/main" id="{C5446055-1603-D9A0-52BC-FCD5603EFB7E}"/>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1933963" y="3272289"/>
                <a:ext cx="4132175" cy="3263317"/>
              </a:xfrm>
              <a:prstGeom prst="rect">
                <a:avLst/>
              </a:prstGeom>
            </p:spPr>
          </p:pic>
          <p:cxnSp>
            <p:nvCxnSpPr>
              <p:cNvPr id="17" name="Straight Arrow Connector 16">
                <a:extLst>
                  <a:ext uri="{FF2B5EF4-FFF2-40B4-BE49-F238E27FC236}">
                    <a16:creationId xmlns:a16="http://schemas.microsoft.com/office/drawing/2014/main" id="{4E4677B6-D973-1B8F-1933-0AB422A1DD73}"/>
                  </a:ext>
                </a:extLst>
              </p:cNvPr>
              <p:cNvCxnSpPr>
                <a:cxnSpLocks/>
                <a:stCxn id="41" idx="2"/>
              </p:cNvCxnSpPr>
              <p:nvPr/>
            </p:nvCxnSpPr>
            <p:spPr>
              <a:xfrm>
                <a:off x="1678431" y="3793632"/>
                <a:ext cx="504331" cy="573961"/>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grpSp>
      </p:grpSp>
      <p:cxnSp>
        <p:nvCxnSpPr>
          <p:cNvPr id="21" name="Connector: Curved 20">
            <a:extLst>
              <a:ext uri="{FF2B5EF4-FFF2-40B4-BE49-F238E27FC236}">
                <a16:creationId xmlns:a16="http://schemas.microsoft.com/office/drawing/2014/main" id="{39579ABB-4A69-F698-1980-69921FA0C8DA}"/>
              </a:ext>
            </a:extLst>
          </p:cNvPr>
          <p:cNvCxnSpPr>
            <a:cxnSpLocks/>
            <a:endCxn id="22" idx="1"/>
          </p:cNvCxnSpPr>
          <p:nvPr/>
        </p:nvCxnSpPr>
        <p:spPr>
          <a:xfrm flipV="1">
            <a:off x="1471353" y="3444025"/>
            <a:ext cx="1020268" cy="363204"/>
          </a:xfrm>
          <a:prstGeom prst="curvedConnector3">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8DDCE171-24FD-1E13-1F05-EDA1C34EEEA8}"/>
              </a:ext>
            </a:extLst>
          </p:cNvPr>
          <p:cNvSpPr txBox="1"/>
          <p:nvPr/>
        </p:nvSpPr>
        <p:spPr>
          <a:xfrm>
            <a:off x="2491621" y="3151637"/>
            <a:ext cx="2504327" cy="584775"/>
          </a:xfrm>
          <a:prstGeom prst="rect">
            <a:avLst/>
          </a:prstGeom>
          <a:solidFill>
            <a:schemeClr val="bg1"/>
          </a:solidFill>
          <a:ln w="19050">
            <a:solidFill>
              <a:schemeClr val="tx1"/>
            </a:solidFill>
          </a:ln>
        </p:spPr>
        <p:txBody>
          <a:bodyPr wrap="square" rtlCol="0">
            <a:spAutoFit/>
          </a:bodyPr>
          <a:lstStyle/>
          <a:p>
            <a:pPr algn="ctr"/>
            <a:r>
              <a:rPr lang="en-US" sz="1600" b="1" dirty="0"/>
              <a:t>x, y, z, xu, yu, zu</a:t>
            </a:r>
          </a:p>
          <a:p>
            <a:pPr algn="ctr"/>
            <a:r>
              <a:rPr lang="en-US" sz="1600" b="1" dirty="0"/>
              <a:t>(coordinates in LAMMPS)</a:t>
            </a:r>
          </a:p>
        </p:txBody>
      </p:sp>
      <p:pic>
        <p:nvPicPr>
          <p:cNvPr id="1026" name="Picture 2">
            <a:extLst>
              <a:ext uri="{FF2B5EF4-FFF2-40B4-BE49-F238E27FC236}">
                <a16:creationId xmlns:a16="http://schemas.microsoft.com/office/drawing/2014/main" id="{EFA4B529-CF7B-F5E7-5D66-E2BFA18705D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557559" y="1133302"/>
            <a:ext cx="2897578" cy="845127"/>
          </a:xfrm>
          <a:prstGeom prst="rect">
            <a:avLst/>
          </a:prstGeom>
          <a:noFill/>
          <a:extLst>
            <a:ext uri="{909E8E84-426E-40DD-AFC4-6F175D3DCCD1}">
              <a14:hiddenFill xmlns:a14="http://schemas.microsoft.com/office/drawing/2010/main">
                <a:solidFill>
                  <a:srgbClr val="FFFFFF"/>
                </a:solidFill>
              </a14:hiddenFill>
            </a:ext>
          </a:extLst>
        </p:spPr>
      </p:pic>
      <p:cxnSp>
        <p:nvCxnSpPr>
          <p:cNvPr id="26" name="Connector: Curved 25">
            <a:extLst>
              <a:ext uri="{FF2B5EF4-FFF2-40B4-BE49-F238E27FC236}">
                <a16:creationId xmlns:a16="http://schemas.microsoft.com/office/drawing/2014/main" id="{4F41EF23-EFEB-5625-F271-44C50DB6844C}"/>
              </a:ext>
            </a:extLst>
          </p:cNvPr>
          <p:cNvCxnSpPr>
            <a:stCxn id="54" idx="0"/>
          </p:cNvCxnSpPr>
          <p:nvPr/>
        </p:nvCxnSpPr>
        <p:spPr>
          <a:xfrm rot="16200000" flipV="1">
            <a:off x="7527277" y="1849480"/>
            <a:ext cx="474133" cy="1380424"/>
          </a:xfrm>
          <a:prstGeom prst="curvedConnector2">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Connector: Curved 29">
            <a:extLst>
              <a:ext uri="{FF2B5EF4-FFF2-40B4-BE49-F238E27FC236}">
                <a16:creationId xmlns:a16="http://schemas.microsoft.com/office/drawing/2014/main" id="{595C89DD-752D-2167-4E2E-3604BB37A4E5}"/>
              </a:ext>
            </a:extLst>
          </p:cNvPr>
          <p:cNvCxnSpPr>
            <a:stCxn id="56" idx="2"/>
          </p:cNvCxnSpPr>
          <p:nvPr/>
        </p:nvCxnSpPr>
        <p:spPr>
          <a:xfrm rot="5400000">
            <a:off x="2962628" y="1547954"/>
            <a:ext cx="327426" cy="1132041"/>
          </a:xfrm>
          <a:prstGeom prst="curvedConnector2">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8589DAE3-55ED-68CA-5C02-9A012C34F5C8}"/>
              </a:ext>
            </a:extLst>
          </p:cNvPr>
          <p:cNvSpPr txBox="1"/>
          <p:nvPr/>
        </p:nvSpPr>
        <p:spPr>
          <a:xfrm>
            <a:off x="3699163" y="4347557"/>
            <a:ext cx="648393" cy="432262"/>
          </a:xfrm>
          <a:prstGeom prst="rect">
            <a:avLst/>
          </a:prstGeom>
          <a:solidFill>
            <a:schemeClr val="bg1"/>
          </a:solidFill>
          <a:ln w="19050">
            <a:noFill/>
          </a:ln>
        </p:spPr>
        <p:txBody>
          <a:bodyPr wrap="square" rtlCol="0">
            <a:spAutoFit/>
          </a:bodyPr>
          <a:lstStyle/>
          <a:p>
            <a:pPr algn="ctr"/>
            <a:endParaRPr lang="en-US" sz="1600" b="1" dirty="0"/>
          </a:p>
        </p:txBody>
      </p:sp>
    </p:spTree>
    <p:extLst>
      <p:ext uri="{BB962C8B-B14F-4D97-AF65-F5344CB8AC3E}">
        <p14:creationId xmlns:p14="http://schemas.microsoft.com/office/powerpoint/2010/main" val="2191058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P spid="56" grpId="0"/>
      <p:bldP spid="22"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5" name="Rectangle 14">
            <a:extLst>
              <a:ext uri="{FF2B5EF4-FFF2-40B4-BE49-F238E27FC236}">
                <a16:creationId xmlns:a16="http://schemas.microsoft.com/office/drawing/2014/main" id="{30901EA4-6CA0-4A64-939C-F76E88D155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57B1914-25A3-F181-9D13-9E0B601AA3ED}"/>
              </a:ext>
            </a:extLst>
          </p:cNvPr>
          <p:cNvSpPr>
            <a:spLocks noGrp="1"/>
          </p:cNvSpPr>
          <p:nvPr>
            <p:ph type="title"/>
          </p:nvPr>
        </p:nvSpPr>
        <p:spPr>
          <a:xfrm>
            <a:off x="811763" y="306647"/>
            <a:ext cx="4855352" cy="1507375"/>
          </a:xfrm>
        </p:spPr>
        <p:txBody>
          <a:bodyPr vert="horz" lIns="91440" tIns="45720" rIns="91440" bIns="45720" rtlCol="0" anchor="b">
            <a:normAutofit/>
          </a:bodyPr>
          <a:lstStyle/>
          <a:p>
            <a:r>
              <a:rPr lang="en-US" sz="3600" b="1" kern="1200" dirty="0">
                <a:solidFill>
                  <a:schemeClr val="tx1"/>
                </a:solidFill>
                <a:effectLst/>
                <a:latin typeface="+mj-lt"/>
                <a:ea typeface="+mj-ea"/>
                <a:cs typeface="+mj-cs"/>
              </a:rPr>
              <a:t>I(q,t) Data Files</a:t>
            </a:r>
          </a:p>
        </p:txBody>
      </p:sp>
      <p:sp>
        <p:nvSpPr>
          <p:cNvPr id="4" name="Text Placeholder 3">
            <a:extLst>
              <a:ext uri="{FF2B5EF4-FFF2-40B4-BE49-F238E27FC236}">
                <a16:creationId xmlns:a16="http://schemas.microsoft.com/office/drawing/2014/main" id="{35C3A12F-C8B9-A628-E204-017912921492}"/>
              </a:ext>
            </a:extLst>
          </p:cNvPr>
          <p:cNvSpPr>
            <a:spLocks noGrp="1"/>
          </p:cNvSpPr>
          <p:nvPr>
            <p:ph type="body" sz="half" idx="2"/>
          </p:nvPr>
        </p:nvSpPr>
        <p:spPr>
          <a:xfrm>
            <a:off x="811763" y="2120669"/>
            <a:ext cx="5120951" cy="4430684"/>
          </a:xfrm>
        </p:spPr>
        <p:txBody>
          <a:bodyPr vert="horz" lIns="91440" tIns="45720" rIns="91440" bIns="45720" rtlCol="0">
            <a:noAutofit/>
          </a:bodyPr>
          <a:lstStyle/>
          <a:p>
            <a:r>
              <a:rPr lang="en-US" sz="1800" dirty="0"/>
              <a:t>We have an in-house C code to calculate I(q,t). It can be run from the shell.</a:t>
            </a:r>
          </a:p>
          <a:p>
            <a:endParaRPr lang="en-US" sz="500" dirty="0"/>
          </a:p>
          <a:p>
            <a:r>
              <a:rPr lang="en-US" sz="1800" b="1" dirty="0"/>
              <a:t>Sampling:</a:t>
            </a:r>
          </a:p>
          <a:p>
            <a:pPr marL="285750" indent="-285750">
              <a:buFont typeface="Arial" panose="020B0604020202020204" pitchFamily="34" charset="0"/>
              <a:buChar char="•"/>
            </a:pPr>
            <a:r>
              <a:rPr lang="en-US" sz="1800" dirty="0"/>
              <a:t>0 </a:t>
            </a:r>
            <a:r>
              <a:rPr lang="en-US" sz="1800" dirty="0">
                <a:sym typeface="Wingdings" panose="05000000000000000000" pitchFamily="2" charset="2"/>
              </a:rPr>
              <a:t> 2000 fs (steps of 10 fs)</a:t>
            </a:r>
          </a:p>
          <a:p>
            <a:pPr marL="285750" indent="-285750">
              <a:buFont typeface="Arial" panose="020B0604020202020204" pitchFamily="34" charset="0"/>
              <a:buChar char="•"/>
            </a:pPr>
            <a:r>
              <a:rPr lang="en-US" sz="1800" dirty="0">
                <a:sym typeface="Wingdings" panose="05000000000000000000" pitchFamily="2" charset="2"/>
              </a:rPr>
              <a:t>5000  1e6 fs (1 ns)</a:t>
            </a:r>
          </a:p>
          <a:p>
            <a:r>
              <a:rPr lang="en-US" sz="1800" b="1" dirty="0">
                <a:sym typeface="Wingdings" panose="05000000000000000000" pitchFamily="2" charset="2"/>
              </a:rPr>
              <a:t>Columns:</a:t>
            </a:r>
          </a:p>
          <a:p>
            <a:pPr marL="285750" indent="-285750">
              <a:buFont typeface="Arial" panose="020B0604020202020204" pitchFamily="34" charset="0"/>
              <a:buChar char="•"/>
            </a:pPr>
            <a:r>
              <a:rPr lang="en-US" sz="1800" dirty="0">
                <a:sym typeface="Wingdings" panose="05000000000000000000" pitchFamily="2" charset="2"/>
              </a:rPr>
              <a:t>1  timestep</a:t>
            </a:r>
          </a:p>
          <a:p>
            <a:pPr marL="285750" indent="-285750">
              <a:buFont typeface="Arial" panose="020B0604020202020204" pitchFamily="34" charset="0"/>
              <a:buChar char="•"/>
            </a:pPr>
            <a:r>
              <a:rPr lang="en-US" sz="1800" dirty="0">
                <a:sym typeface="Wingdings" panose="05000000000000000000" pitchFamily="2" charset="2"/>
              </a:rPr>
              <a:t>2  (I(q,t)[x] + I(q,t)[y] + I(q,t)[z]) / 3</a:t>
            </a:r>
          </a:p>
          <a:p>
            <a:pPr marL="285750" indent="-285750">
              <a:buFont typeface="Arial" panose="020B0604020202020204" pitchFamily="34" charset="0"/>
              <a:buChar char="•"/>
            </a:pPr>
            <a:endParaRPr lang="en-US" sz="500" b="1" dirty="0">
              <a:sym typeface="Wingdings" panose="05000000000000000000" pitchFamily="2" charset="2"/>
            </a:endParaRPr>
          </a:p>
          <a:p>
            <a:r>
              <a:rPr lang="en-US" sz="1800" b="1" dirty="0">
                <a:sym typeface="Wingdings" panose="05000000000000000000" pitchFamily="2" charset="2"/>
              </a:rPr>
              <a:t>15 data files,</a:t>
            </a:r>
            <a:r>
              <a:rPr lang="en-US" sz="1800" dirty="0">
                <a:sym typeface="Wingdings" panose="05000000000000000000" pitchFamily="2" charset="2"/>
              </a:rPr>
              <a:t> corresp. to 1 nm</a:t>
            </a:r>
            <a:r>
              <a:rPr lang="en-US" sz="1800" baseline="30000" dirty="0">
                <a:sym typeface="Wingdings" panose="05000000000000000000" pitchFamily="2" charset="2"/>
              </a:rPr>
              <a:t>-1</a:t>
            </a:r>
            <a:r>
              <a:rPr lang="en-US" sz="1800" dirty="0">
                <a:sym typeface="Wingdings" panose="05000000000000000000" pitchFamily="2" charset="2"/>
              </a:rPr>
              <a:t> &lt; q &lt; 15 nm</a:t>
            </a:r>
            <a:r>
              <a:rPr lang="en-US" sz="1800" baseline="30000" dirty="0">
                <a:sym typeface="Wingdings" panose="05000000000000000000" pitchFamily="2" charset="2"/>
              </a:rPr>
              <a:t>-1</a:t>
            </a:r>
            <a:r>
              <a:rPr lang="en-US" sz="1800" dirty="0">
                <a:sym typeface="Wingdings" panose="05000000000000000000" pitchFamily="2" charset="2"/>
              </a:rPr>
              <a:t>.</a:t>
            </a:r>
          </a:p>
          <a:p>
            <a:pPr marL="285750" indent="-285750">
              <a:buFont typeface="Arial" panose="020B0604020202020204" pitchFamily="34" charset="0"/>
              <a:buChar char="•"/>
            </a:pPr>
            <a:endParaRPr lang="en-US" sz="1800" dirty="0">
              <a:sym typeface="Wingdings" panose="05000000000000000000" pitchFamily="2" charset="2"/>
            </a:endParaRPr>
          </a:p>
        </p:txBody>
      </p:sp>
      <p:sp>
        <p:nvSpPr>
          <p:cNvPr id="17" name="Freeform: Shape 16">
            <a:extLst>
              <a:ext uri="{FF2B5EF4-FFF2-40B4-BE49-F238E27FC236}">
                <a16:creationId xmlns:a16="http://schemas.microsoft.com/office/drawing/2014/main" id="{7E3B2BA1-50FC-4574-838F-AB0B5B93B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03268" y="3431554"/>
            <a:ext cx="3488732" cy="3432751"/>
          </a:xfrm>
          <a:custGeom>
            <a:avLst/>
            <a:gdLst>
              <a:gd name="connsiteX0" fmla="*/ 3488731 w 3488732"/>
              <a:gd name="connsiteY0" fmla="*/ 0 h 3432751"/>
              <a:gd name="connsiteX1" fmla="*/ 3488732 w 3488732"/>
              <a:gd name="connsiteY1" fmla="*/ 0 h 3432751"/>
              <a:gd name="connsiteX2" fmla="*/ 3488732 w 3488732"/>
              <a:gd name="connsiteY2" fmla="*/ 3432751 h 3432751"/>
              <a:gd name="connsiteX3" fmla="*/ 0 w 3488732"/>
              <a:gd name="connsiteY3" fmla="*/ 3432751 h 3432751"/>
              <a:gd name="connsiteX4" fmla="*/ 0 w 3488732"/>
              <a:gd name="connsiteY4" fmla="*/ 3431630 h 3432751"/>
              <a:gd name="connsiteX5" fmla="*/ 80 w 3488732"/>
              <a:gd name="connsiteY5" fmla="*/ 3431628 h 3432751"/>
              <a:gd name="connsiteX6" fmla="*/ 7516 w 3488732"/>
              <a:gd name="connsiteY6" fmla="*/ 3431628 h 3432751"/>
              <a:gd name="connsiteX7" fmla="*/ 7516 w 3488732"/>
              <a:gd name="connsiteY7" fmla="*/ 3431443 h 3432751"/>
              <a:gd name="connsiteX8" fmla="*/ 179530 w 3488732"/>
              <a:gd name="connsiteY8" fmla="*/ 3427154 h 3432751"/>
              <a:gd name="connsiteX9" fmla="*/ 3484471 w 3488732"/>
              <a:gd name="connsiteY9" fmla="*/ 162232 h 3432751"/>
              <a:gd name="connsiteX10" fmla="*/ 3488328 w 3488732"/>
              <a:gd name="connsiteY10" fmla="*/ 6924 h 3432751"/>
              <a:gd name="connsiteX11" fmla="*/ 3488731 w 3488732"/>
              <a:gd name="connsiteY11" fmla="*/ 6924 h 3432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88732" h="3432751">
                <a:moveTo>
                  <a:pt x="3488731" y="0"/>
                </a:moveTo>
                <a:lnTo>
                  <a:pt x="3488732" y="0"/>
                </a:lnTo>
                <a:lnTo>
                  <a:pt x="3488732" y="3432751"/>
                </a:lnTo>
                <a:lnTo>
                  <a:pt x="0" y="3432751"/>
                </a:lnTo>
                <a:lnTo>
                  <a:pt x="0" y="3431630"/>
                </a:lnTo>
                <a:lnTo>
                  <a:pt x="80" y="3431628"/>
                </a:lnTo>
                <a:lnTo>
                  <a:pt x="7516" y="3431628"/>
                </a:lnTo>
                <a:lnTo>
                  <a:pt x="7516" y="3431443"/>
                </a:lnTo>
                <a:lnTo>
                  <a:pt x="179530" y="3427154"/>
                </a:lnTo>
                <a:cubicBezTo>
                  <a:pt x="1965266" y="3337873"/>
                  <a:pt x="3396747" y="1924247"/>
                  <a:pt x="3484471" y="162232"/>
                </a:cubicBezTo>
                <a:lnTo>
                  <a:pt x="3488328" y="6924"/>
                </a:lnTo>
                <a:lnTo>
                  <a:pt x="3488731" y="6924"/>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8" name="Picture Placeholder 7">
            <a:extLst>
              <a:ext uri="{FF2B5EF4-FFF2-40B4-BE49-F238E27FC236}">
                <a16:creationId xmlns:a16="http://schemas.microsoft.com/office/drawing/2014/main" id="{E03B78AD-C1D7-3BAF-CD2C-36C3D0D3E1C0}"/>
              </a:ext>
            </a:extLst>
          </p:cNvPr>
          <p:cNvPicPr>
            <a:picLocks noGrp="1" noChangeAspect="1"/>
          </p:cNvPicPr>
          <p:nvPr>
            <p:ph type="pic" idx="1"/>
          </p:nvPr>
        </p:nvPicPr>
        <p:blipFill rotWithShape="1">
          <a:blip r:embed="rId3">
            <a:extLst>
              <a:ext uri="{28A0092B-C50C-407E-A947-70E740481C1C}">
                <a14:useLocalDpi xmlns:a14="http://schemas.microsoft.com/office/drawing/2010/main" val="0"/>
              </a:ext>
            </a:extLst>
          </a:blip>
          <a:srcRect t="875" b="875"/>
          <a:stretch/>
        </p:blipFill>
        <p:spPr>
          <a:xfrm>
            <a:off x="6967018" y="10"/>
            <a:ext cx="5224982" cy="6863174"/>
          </a:xfrm>
          <a:custGeom>
            <a:avLst/>
            <a:gdLst/>
            <a:ahLst/>
            <a:cxnLst/>
            <a:rect l="l" t="t" r="r" b="b"/>
            <a:pathLst>
              <a:path w="5224982" h="6846790">
                <a:moveTo>
                  <a:pt x="0" y="0"/>
                </a:moveTo>
                <a:lnTo>
                  <a:pt x="5224981" y="0"/>
                </a:lnTo>
                <a:lnTo>
                  <a:pt x="5224981" y="3414038"/>
                </a:lnTo>
                <a:lnTo>
                  <a:pt x="5224982" y="3414038"/>
                </a:lnTo>
                <a:lnTo>
                  <a:pt x="5224981" y="3414080"/>
                </a:lnTo>
                <a:lnTo>
                  <a:pt x="5224981" y="3430264"/>
                </a:lnTo>
                <a:lnTo>
                  <a:pt x="5224578" y="3430264"/>
                </a:lnTo>
                <a:lnTo>
                  <a:pt x="5220721" y="3585201"/>
                </a:lnTo>
                <a:cubicBezTo>
                  <a:pt x="5132997" y="5343007"/>
                  <a:pt x="3701516" y="6753257"/>
                  <a:pt x="1915780" y="6842324"/>
                </a:cubicBezTo>
                <a:lnTo>
                  <a:pt x="1743766" y="6846603"/>
                </a:lnTo>
                <a:lnTo>
                  <a:pt x="1743766" y="6846788"/>
                </a:lnTo>
                <a:lnTo>
                  <a:pt x="1736330" y="6846788"/>
                </a:lnTo>
                <a:lnTo>
                  <a:pt x="1736250" y="6846790"/>
                </a:lnTo>
                <a:lnTo>
                  <a:pt x="1736250" y="6846788"/>
                </a:lnTo>
                <a:lnTo>
                  <a:pt x="0" y="6846788"/>
                </a:lnTo>
                <a:close/>
              </a:path>
            </a:pathLst>
          </a:custGeom>
        </p:spPr>
      </p:pic>
    </p:spTree>
    <p:extLst>
      <p:ext uri="{BB962C8B-B14F-4D97-AF65-F5344CB8AC3E}">
        <p14:creationId xmlns:p14="http://schemas.microsoft.com/office/powerpoint/2010/main" val="289988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7FE0C42-63CE-8437-CE38-C2124A6A9BD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91934" y="3757337"/>
            <a:ext cx="4067284" cy="3095578"/>
          </a:xfrm>
          <a:prstGeom prst="rect">
            <a:avLst/>
          </a:prstGeom>
        </p:spPr>
      </p:pic>
      <p:pic>
        <p:nvPicPr>
          <p:cNvPr id="4" name="Picture 3" descr="Chart, histogram&#10;&#10;Description automatically generated">
            <a:extLst>
              <a:ext uri="{FF2B5EF4-FFF2-40B4-BE49-F238E27FC236}">
                <a16:creationId xmlns:a16="http://schemas.microsoft.com/office/drawing/2014/main" id="{A4D655CC-E4D8-CDED-27E0-70334C08822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1787" y="656501"/>
            <a:ext cx="4069080" cy="3095751"/>
          </a:xfrm>
          <a:prstGeom prst="rect">
            <a:avLst/>
          </a:prstGeom>
        </p:spPr>
      </p:pic>
      <p:sp>
        <p:nvSpPr>
          <p:cNvPr id="3" name="TextBox 2">
            <a:extLst>
              <a:ext uri="{FF2B5EF4-FFF2-40B4-BE49-F238E27FC236}">
                <a16:creationId xmlns:a16="http://schemas.microsoft.com/office/drawing/2014/main" id="{F3B19318-210E-9A21-5EC3-E932AEB491CF}"/>
              </a:ext>
            </a:extLst>
          </p:cNvPr>
          <p:cNvSpPr txBox="1"/>
          <p:nvPr/>
        </p:nvSpPr>
        <p:spPr>
          <a:xfrm>
            <a:off x="0" y="5085"/>
            <a:ext cx="12192000" cy="646331"/>
          </a:xfrm>
          <a:prstGeom prst="rect">
            <a:avLst/>
          </a:prstGeom>
          <a:noFill/>
        </p:spPr>
        <p:txBody>
          <a:bodyPr wrap="square">
            <a:spAutoFit/>
          </a:bodyPr>
          <a:lstStyle/>
          <a:p>
            <a:pPr algn="ctr"/>
            <a:r>
              <a:rPr lang="en-US" sz="3600" b="1" dirty="0">
                <a:solidFill>
                  <a:srgbClr val="002060"/>
                </a:solidFill>
                <a:effectLst/>
              </a:rPr>
              <a:t>Segmental and local dynamics of free and bound chains  </a:t>
            </a:r>
          </a:p>
        </p:txBody>
      </p:sp>
      <p:grpSp>
        <p:nvGrpSpPr>
          <p:cNvPr id="10" name="Group 9">
            <a:extLst>
              <a:ext uri="{FF2B5EF4-FFF2-40B4-BE49-F238E27FC236}">
                <a16:creationId xmlns:a16="http://schemas.microsoft.com/office/drawing/2014/main" id="{16091B47-FFBE-C35B-8AC4-174C3F59683C}"/>
              </a:ext>
            </a:extLst>
          </p:cNvPr>
          <p:cNvGrpSpPr/>
          <p:nvPr/>
        </p:nvGrpSpPr>
        <p:grpSpPr>
          <a:xfrm>
            <a:off x="4532654" y="766839"/>
            <a:ext cx="7427558" cy="3390593"/>
            <a:chOff x="4581136" y="797811"/>
            <a:chExt cx="7427558" cy="3390593"/>
          </a:xfrm>
        </p:grpSpPr>
        <p:sp>
          <p:nvSpPr>
            <p:cNvPr id="14" name="TextBox 13">
              <a:extLst>
                <a:ext uri="{FF2B5EF4-FFF2-40B4-BE49-F238E27FC236}">
                  <a16:creationId xmlns:a16="http://schemas.microsoft.com/office/drawing/2014/main" id="{C88236A4-9CC9-AC04-28C4-F8993E9B29B3}"/>
                </a:ext>
              </a:extLst>
            </p:cNvPr>
            <p:cNvSpPr txBox="1"/>
            <p:nvPr/>
          </p:nvSpPr>
          <p:spPr>
            <a:xfrm>
              <a:off x="4581136" y="797811"/>
              <a:ext cx="3228739" cy="523220"/>
            </a:xfrm>
            <a:prstGeom prst="rect">
              <a:avLst/>
            </a:prstGeom>
            <a:noFill/>
          </p:spPr>
          <p:txBody>
            <a:bodyPr wrap="square" rtlCol="0">
              <a:spAutoFit/>
            </a:bodyPr>
            <a:lstStyle/>
            <a:p>
              <a:r>
                <a:rPr lang="en-US" sz="2800" b="1" dirty="0"/>
                <a:t>Free Chains</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925B02CA-2934-E5FF-D805-2655B77046C1}"/>
                    </a:ext>
                  </a:extLst>
                </p:cNvPr>
                <p:cNvSpPr txBox="1"/>
                <p:nvPr/>
              </p:nvSpPr>
              <p:spPr>
                <a:xfrm>
                  <a:off x="4581136" y="1392337"/>
                  <a:ext cx="7370407" cy="1404744"/>
                </a:xfrm>
                <a:prstGeom prst="rect">
                  <a:avLst/>
                </a:prstGeom>
                <a:noFill/>
              </p:spPr>
              <p:txBody>
                <a:bodyPr wrap="square">
                  <a:spAutoFit/>
                </a:bodyPr>
                <a:lstStyle/>
                <a:p>
                  <a14:m>
                    <m:oMath xmlns:m="http://schemas.openxmlformats.org/officeDocument/2006/math">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𝐼</m:t>
                          </m:r>
                        </m:e>
                        <m:sup>
                          <m:r>
                            <a:rPr lang="en-US" sz="2400" b="0" i="1" smtClean="0">
                              <a:latin typeface="Cambria Math" panose="02040503050406030204" pitchFamily="18" charset="0"/>
                            </a:rPr>
                            <m:t>𝑏𝑢𝑙𝑘</m:t>
                          </m:r>
                        </m:sup>
                      </m:sSup>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𝑞</m:t>
                          </m:r>
                          <m:r>
                            <a:rPr lang="en-US" sz="2400" b="0" i="1" smtClean="0">
                              <a:latin typeface="Cambria Math" panose="02040503050406030204" pitchFamily="18" charset="0"/>
                            </a:rPr>
                            <m:t>,</m:t>
                          </m:r>
                          <m:r>
                            <a:rPr lang="en-US" sz="2400" b="0" i="1" smtClean="0">
                              <a:latin typeface="Cambria Math" panose="02040503050406030204" pitchFamily="18" charset="0"/>
                            </a:rPr>
                            <m:t>𝑡</m:t>
                          </m:r>
                        </m:e>
                      </m:d>
                      <m:r>
                        <a:rPr lang="en-US" sz="2400" b="0" i="1" smtClean="0">
                          <a:latin typeface="Cambria Math" panose="02040503050406030204" pitchFamily="18" charset="0"/>
                        </a:rPr>
                        <m:t>=</m:t>
                      </m:r>
                      <m:r>
                        <m:rPr>
                          <m:nor/>
                        </m:rPr>
                        <a:rPr lang="en-US" sz="2400" i="1" smtClean="0"/>
                        <m:t>I</m:t>
                      </m:r>
                      <m:r>
                        <m:rPr>
                          <m:nor/>
                        </m:rPr>
                        <a:rPr lang="en-US" sz="2400" b="0" i="1" baseline="-25000" smtClean="0"/>
                        <m:t>lib</m:t>
                      </m:r>
                      <m:r>
                        <m:rPr>
                          <m:nor/>
                        </m:rPr>
                        <a:rPr lang="en-US" sz="2400" smtClean="0"/>
                        <m:t>(</m:t>
                      </m:r>
                      <m:r>
                        <m:rPr>
                          <m:nor/>
                        </m:rPr>
                        <a:rPr lang="en-US" sz="2400" i="1" smtClean="0"/>
                        <m:t>q</m:t>
                      </m:r>
                      <m:r>
                        <m:rPr>
                          <m:nor/>
                        </m:rPr>
                        <a:rPr lang="en-US" sz="2400" i="1" smtClean="0"/>
                        <m:t>, </m:t>
                      </m:r>
                      <m:r>
                        <m:rPr>
                          <m:nor/>
                        </m:rPr>
                        <a:rPr lang="en-US" sz="2400" i="1" smtClean="0"/>
                        <m:t>t</m:t>
                      </m:r>
                      <m:r>
                        <m:rPr>
                          <m:nor/>
                        </m:rPr>
                        <a:rPr lang="en-US" sz="2400" smtClean="0"/>
                        <m:t>)</m:t>
                      </m:r>
                      <m:r>
                        <m:rPr>
                          <m:nor/>
                        </m:rPr>
                        <a:rPr lang="en-US" sz="2400" i="1" smtClean="0"/>
                        <m:t>I</m:t>
                      </m:r>
                      <m:r>
                        <m:rPr>
                          <m:nor/>
                        </m:rPr>
                        <a:rPr lang="en-US" sz="2400" b="0" i="1" baseline="-25000" smtClean="0"/>
                        <m:t>seg</m:t>
                      </m:r>
                      <m:r>
                        <m:rPr>
                          <m:nor/>
                        </m:rPr>
                        <a:rPr lang="en-US" sz="2400"/>
                        <m:t>(</m:t>
                      </m:r>
                      <m:r>
                        <m:rPr>
                          <m:nor/>
                        </m:rPr>
                        <a:rPr lang="en-US" sz="2400" i="1"/>
                        <m:t>q</m:t>
                      </m:r>
                      <m:r>
                        <m:rPr>
                          <m:nor/>
                        </m:rPr>
                        <a:rPr lang="en-US" sz="2400" i="1"/>
                        <m:t>, </m:t>
                      </m:r>
                      <m:r>
                        <m:rPr>
                          <m:nor/>
                        </m:rPr>
                        <a:rPr lang="en-US" sz="2400" i="1"/>
                        <m:t>t</m:t>
                      </m:r>
                      <m:r>
                        <m:rPr>
                          <m:nor/>
                        </m:rPr>
                        <a:rPr lang="en-US" sz="2400"/>
                        <m:t>) </m:t>
                      </m:r>
                    </m:oMath>
                  </a14:m>
                  <a:r>
                    <a:rPr lang="en-US" sz="2400" dirty="0"/>
                    <a:t>=</a:t>
                  </a:r>
                </a:p>
                <a:p>
                  <a:pPr/>
                  <a14:m>
                    <m:oMathPara xmlns:m="http://schemas.openxmlformats.org/officeDocument/2006/math">
                      <m:oMathParaPr>
                        <m:jc m:val="centerGroup"/>
                      </m:oMathParaPr>
                      <m:oMath xmlns:m="http://schemas.openxmlformats.org/officeDocument/2006/math">
                        <m:d>
                          <m:dPr>
                            <m:begChr m:val="["/>
                            <m:endChr m:val="]"/>
                            <m:ctrlPr>
                              <a:rPr lang="en-US" sz="2400" b="0" i="1" smtClean="0">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𝐴</m:t>
                                </m:r>
                              </m:e>
                              <m:sub>
                                <m:r>
                                  <a:rPr lang="en-US" sz="2400" i="1">
                                    <a:latin typeface="Cambria Math" panose="02040503050406030204" pitchFamily="18" charset="0"/>
                                  </a:rPr>
                                  <m:t>𝑓</m:t>
                                </m:r>
                              </m:sub>
                            </m:sSub>
                            <m:d>
                              <m:dPr>
                                <m:ctrlPr>
                                  <a:rPr lang="en-US" sz="2400" i="1">
                                    <a:latin typeface="Cambria Math" panose="02040503050406030204" pitchFamily="18" charset="0"/>
                                  </a:rPr>
                                </m:ctrlPr>
                              </m:dPr>
                              <m:e>
                                <m:r>
                                  <m:rPr>
                                    <m:sty m:val="p"/>
                                  </m:rPr>
                                  <a:rPr lang="en-US" sz="2400" b="0" i="0" smtClean="0">
                                    <a:latin typeface="Cambria Math" panose="02040503050406030204" pitchFamily="18" charset="0"/>
                                  </a:rPr>
                                  <m:t>q</m:t>
                                </m:r>
                              </m:e>
                            </m:d>
                            <m:r>
                              <a:rPr lang="en-US" sz="2400">
                                <a:latin typeface="Cambria Math" panose="02040503050406030204" pitchFamily="18" charset="0"/>
                              </a:rPr>
                              <m:t>+(1−</m:t>
                            </m:r>
                            <m:sSub>
                              <m:sSubPr>
                                <m:ctrlPr>
                                  <a:rPr lang="en-US" sz="2400" i="1">
                                    <a:latin typeface="Cambria Math" panose="02040503050406030204" pitchFamily="18" charset="0"/>
                                  </a:rPr>
                                </m:ctrlPr>
                              </m:sSubPr>
                              <m:e>
                                <m:r>
                                  <a:rPr lang="en-US" sz="2400" i="1">
                                    <a:latin typeface="Cambria Math" panose="02040503050406030204" pitchFamily="18" charset="0"/>
                                  </a:rPr>
                                  <m:t>𝐴</m:t>
                                </m:r>
                              </m:e>
                              <m:sub>
                                <m:r>
                                  <a:rPr lang="en-US" sz="2400" i="1">
                                    <a:latin typeface="Cambria Math" panose="02040503050406030204" pitchFamily="18" charset="0"/>
                                  </a:rPr>
                                  <m:t>𝑓</m:t>
                                </m:r>
                              </m:sub>
                            </m:sSub>
                            <m:d>
                              <m:dPr>
                                <m:ctrlPr>
                                  <a:rPr lang="en-US" sz="2400" i="1">
                                    <a:latin typeface="Cambria Math" panose="02040503050406030204" pitchFamily="18" charset="0"/>
                                  </a:rPr>
                                </m:ctrlPr>
                              </m:dPr>
                              <m:e>
                                <m:r>
                                  <m:rPr>
                                    <m:sty m:val="p"/>
                                  </m:rPr>
                                  <a:rPr lang="en-US" sz="2400" b="0" i="0" smtClean="0">
                                    <a:latin typeface="Cambria Math" panose="02040503050406030204" pitchFamily="18" charset="0"/>
                                  </a:rPr>
                                  <m:t>q</m:t>
                                </m:r>
                              </m:e>
                            </m:d>
                            <m:r>
                              <m:rPr>
                                <m:nor/>
                              </m:rPr>
                              <a:rPr lang="en-US" sz="2400" dirty="0"/>
                              <m:t>)</m:t>
                            </m:r>
                            <m:func>
                              <m:funcPr>
                                <m:ctrlPr>
                                  <a:rPr lang="en-US" sz="2400" i="1">
                                    <a:latin typeface="Cambria Math" panose="02040503050406030204" pitchFamily="18" charset="0"/>
                                  </a:rPr>
                                </m:ctrlPr>
                              </m:funcPr>
                              <m:fName>
                                <m:r>
                                  <m:rPr>
                                    <m:sty m:val="p"/>
                                  </m:rPr>
                                  <a:rPr lang="en-US" sz="2400">
                                    <a:latin typeface="Cambria Math" panose="02040503050406030204" pitchFamily="18" charset="0"/>
                                  </a:rPr>
                                  <m:t>exp</m:t>
                                </m:r>
                              </m:fName>
                              <m:e>
                                <m:d>
                                  <m:dPr>
                                    <m:ctrlPr>
                                      <a:rPr lang="en-US" sz="2400" i="1">
                                        <a:latin typeface="Cambria Math" panose="02040503050406030204" pitchFamily="18" charset="0"/>
                                      </a:rPr>
                                    </m:ctrlPr>
                                  </m:dPr>
                                  <m:e>
                                    <m:r>
                                      <a:rPr lang="en-US" sz="2400" i="1">
                                        <a:latin typeface="Cambria Math" panose="02040503050406030204" pitchFamily="18" charset="0"/>
                                      </a:rPr>
                                      <m:t>−</m:t>
                                    </m:r>
                                    <m:f>
                                      <m:fPr>
                                        <m:ctrlPr>
                                          <a:rPr lang="en-US" sz="2400" i="1">
                                            <a:latin typeface="Cambria Math" panose="02040503050406030204" pitchFamily="18" charset="0"/>
                                          </a:rPr>
                                        </m:ctrlPr>
                                      </m:fPr>
                                      <m:num>
                                        <m:r>
                                          <a:rPr lang="en-US" sz="2400" i="1">
                                            <a:latin typeface="Cambria Math" panose="02040503050406030204" pitchFamily="18" charset="0"/>
                                          </a:rPr>
                                          <m:t>𝑡</m:t>
                                        </m:r>
                                      </m:num>
                                      <m:den>
                                        <m:sSub>
                                          <m:sSubPr>
                                            <m:ctrlPr>
                                              <a:rPr lang="en-US" sz="2400" b="1" i="1" smtClean="0">
                                                <a:solidFill>
                                                  <a:srgbClr val="00B050"/>
                                                </a:solidFill>
                                                <a:latin typeface="Cambria Math" panose="02040503050406030204" pitchFamily="18" charset="0"/>
                                                <a:ea typeface="Cambria Math" panose="02040503050406030204" pitchFamily="18" charset="0"/>
                                              </a:rPr>
                                            </m:ctrlPr>
                                          </m:sSubPr>
                                          <m:e>
                                            <m:r>
                                              <a:rPr lang="en-US" sz="2400" b="1" i="1">
                                                <a:solidFill>
                                                  <a:srgbClr val="00B050"/>
                                                </a:solidFill>
                                                <a:latin typeface="Cambria Math" panose="02040503050406030204" pitchFamily="18" charset="0"/>
                                                <a:ea typeface="Cambria Math" panose="02040503050406030204" pitchFamily="18" charset="0"/>
                                              </a:rPr>
                                              <m:t>𝝉</m:t>
                                            </m:r>
                                          </m:e>
                                          <m:sub>
                                            <m:r>
                                              <a:rPr lang="en-US" sz="2400" b="1" i="1">
                                                <a:solidFill>
                                                  <a:srgbClr val="00B050"/>
                                                </a:solidFill>
                                                <a:latin typeface="Cambria Math" panose="02040503050406030204" pitchFamily="18" charset="0"/>
                                                <a:ea typeface="Cambria Math" panose="02040503050406030204" pitchFamily="18" charset="0"/>
                                              </a:rPr>
                                              <m:t>𝒇𝒂𝒔𝒕</m:t>
                                            </m:r>
                                          </m:sub>
                                        </m:sSub>
                                      </m:den>
                                    </m:f>
                                  </m:e>
                                </m:d>
                              </m:e>
                            </m:func>
                          </m:e>
                        </m:d>
                        <m:r>
                          <m:rPr>
                            <m:sty m:val="p"/>
                          </m:rPr>
                          <a:rPr lang="en-US" sz="2400" b="0" i="0" smtClean="0">
                            <a:latin typeface="Cambria Math" panose="02040503050406030204" pitchFamily="18" charset="0"/>
                          </a:rPr>
                          <m:t>exp</m:t>
                        </m:r>
                        <m:sSup>
                          <m:sSupPr>
                            <m:ctrlPr>
                              <a:rPr lang="en-US" sz="2400" b="0" i="1" smtClean="0">
                                <a:latin typeface="Cambria Math" panose="02040503050406030204" pitchFamily="18" charset="0"/>
                              </a:rPr>
                            </m:ctrlPr>
                          </m:sSupPr>
                          <m:e>
                            <m:d>
                              <m:dPr>
                                <m:ctrlPr>
                                  <a:rPr lang="en-US" sz="2400" i="1">
                                    <a:latin typeface="Cambria Math" panose="02040503050406030204" pitchFamily="18" charset="0"/>
                                  </a:rPr>
                                </m:ctrlPr>
                              </m:dPr>
                              <m:e>
                                <m:r>
                                  <a:rPr lang="en-US" sz="2400" i="1">
                                    <a:latin typeface="Cambria Math" panose="02040503050406030204" pitchFamily="18" charset="0"/>
                                  </a:rPr>
                                  <m:t>−</m:t>
                                </m:r>
                                <m:f>
                                  <m:fPr>
                                    <m:ctrlPr>
                                      <a:rPr lang="en-US" sz="2400" i="1">
                                        <a:latin typeface="Cambria Math" panose="02040503050406030204" pitchFamily="18" charset="0"/>
                                      </a:rPr>
                                    </m:ctrlPr>
                                  </m:fPr>
                                  <m:num>
                                    <m:r>
                                      <a:rPr lang="en-US" sz="2400" i="1">
                                        <a:latin typeface="Cambria Math" panose="02040503050406030204" pitchFamily="18" charset="0"/>
                                      </a:rPr>
                                      <m:t>𝑡</m:t>
                                    </m:r>
                                  </m:num>
                                  <m:den>
                                    <m:sSub>
                                      <m:sSubPr>
                                        <m:ctrlPr>
                                          <a:rPr lang="en-US" sz="2400" b="1" i="1" smtClean="0">
                                            <a:solidFill>
                                              <a:srgbClr val="FF0000"/>
                                            </a:solidFill>
                                            <a:latin typeface="Cambria Math" panose="02040503050406030204" pitchFamily="18" charset="0"/>
                                            <a:ea typeface="Cambria Math" panose="02040503050406030204" pitchFamily="18" charset="0"/>
                                          </a:rPr>
                                        </m:ctrlPr>
                                      </m:sSubPr>
                                      <m:e>
                                        <m:r>
                                          <a:rPr lang="en-US" sz="2400" b="1" i="1">
                                            <a:solidFill>
                                              <a:srgbClr val="FF0000"/>
                                            </a:solidFill>
                                            <a:latin typeface="Cambria Math" panose="02040503050406030204" pitchFamily="18" charset="0"/>
                                            <a:ea typeface="Cambria Math" panose="02040503050406030204" pitchFamily="18" charset="0"/>
                                          </a:rPr>
                                          <m:t>𝝉</m:t>
                                        </m:r>
                                      </m:e>
                                      <m:sub>
                                        <m:r>
                                          <a:rPr lang="en-US" sz="2400" b="1" i="1">
                                            <a:solidFill>
                                              <a:srgbClr val="FF0000"/>
                                            </a:solidFill>
                                            <a:latin typeface="Cambria Math" panose="02040503050406030204" pitchFamily="18" charset="0"/>
                                            <a:ea typeface="Cambria Math" panose="02040503050406030204" pitchFamily="18" charset="0"/>
                                          </a:rPr>
                                          <m:t>𝑲𝑾𝑾</m:t>
                                        </m:r>
                                      </m:sub>
                                    </m:sSub>
                                  </m:den>
                                </m:f>
                              </m:e>
                            </m:d>
                          </m:e>
                          <m:sup>
                            <m:r>
                              <a:rPr lang="en-US" sz="2400" b="1" i="1" smtClean="0">
                                <a:solidFill>
                                  <a:srgbClr val="7030A0"/>
                                </a:solidFill>
                                <a:latin typeface="Cambria Math" panose="02040503050406030204" pitchFamily="18" charset="0"/>
                                <a:ea typeface="Cambria Math" panose="02040503050406030204" pitchFamily="18" charset="0"/>
                              </a:rPr>
                              <m:t>𝜷</m:t>
                            </m:r>
                          </m:sup>
                        </m:sSup>
                      </m:oMath>
                    </m:oMathPara>
                  </a14:m>
                  <a:endParaRPr lang="en-US" sz="2400" dirty="0"/>
                </a:p>
              </p:txBody>
            </p:sp>
          </mc:Choice>
          <mc:Fallback xmlns="">
            <p:sp>
              <p:nvSpPr>
                <p:cNvPr id="8" name="TextBox 7">
                  <a:extLst>
                    <a:ext uri="{FF2B5EF4-FFF2-40B4-BE49-F238E27FC236}">
                      <a16:creationId xmlns:a16="http://schemas.microsoft.com/office/drawing/2014/main" id="{925B02CA-2934-E5FF-D805-2655B77046C1}"/>
                    </a:ext>
                  </a:extLst>
                </p:cNvPr>
                <p:cNvSpPr txBox="1">
                  <a:spLocks noRot="1" noChangeAspect="1" noMove="1" noResize="1" noEditPoints="1" noAdjustHandles="1" noChangeArrowheads="1" noChangeShapeType="1" noTextEdit="1"/>
                </p:cNvSpPr>
                <p:nvPr/>
              </p:nvSpPr>
              <p:spPr>
                <a:xfrm>
                  <a:off x="4581136" y="1392337"/>
                  <a:ext cx="7370407" cy="1404744"/>
                </a:xfrm>
                <a:prstGeom prst="rect">
                  <a:avLst/>
                </a:prstGeom>
                <a:blipFill>
                  <a:blip r:embed="rId5"/>
                  <a:stretch>
                    <a:fillRect l="-248" t="-216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76FB0968-A5B9-E07E-DFC2-B44E54D4EE8D}"/>
                    </a:ext>
                  </a:extLst>
                </p:cNvPr>
                <p:cNvSpPr txBox="1"/>
                <p:nvPr/>
              </p:nvSpPr>
              <p:spPr>
                <a:xfrm>
                  <a:off x="7142813" y="2909615"/>
                  <a:ext cx="4865880" cy="429220"/>
                </a:xfrm>
                <a:prstGeom prst="rect">
                  <a:avLst/>
                </a:prstGeom>
                <a:noFill/>
              </p:spPr>
              <p:txBody>
                <a:bodyPr wrap="square" rtlCol="0">
                  <a:spAutoFit/>
                </a:bodyPr>
                <a:lstStyle/>
                <a:p>
                  <a:pPr algn="r"/>
                  <a14:m>
                    <m:oMath xmlns:m="http://schemas.openxmlformats.org/officeDocument/2006/math">
                      <m:sSub>
                        <m:sSubPr>
                          <m:ctrlPr>
                            <a:rPr lang="en-US" sz="2000" b="1" i="1" smtClean="0">
                              <a:solidFill>
                                <a:srgbClr val="00B050"/>
                              </a:solidFill>
                              <a:latin typeface="Cambria Math" panose="02040503050406030204" pitchFamily="18" charset="0"/>
                              <a:ea typeface="Cambria Math" panose="02040503050406030204" pitchFamily="18" charset="0"/>
                            </a:rPr>
                          </m:ctrlPr>
                        </m:sSubPr>
                        <m:e>
                          <m:r>
                            <a:rPr lang="en-US" sz="2000" b="1" i="1">
                              <a:solidFill>
                                <a:srgbClr val="00B050"/>
                              </a:solidFill>
                              <a:latin typeface="Cambria Math" panose="02040503050406030204" pitchFamily="18" charset="0"/>
                              <a:ea typeface="Cambria Math" panose="02040503050406030204" pitchFamily="18" charset="0"/>
                            </a:rPr>
                            <m:t>𝝉</m:t>
                          </m:r>
                        </m:e>
                        <m:sub>
                          <m:r>
                            <a:rPr lang="en-US" sz="2000" b="1" i="1">
                              <a:solidFill>
                                <a:srgbClr val="00B050"/>
                              </a:solidFill>
                              <a:latin typeface="Cambria Math" panose="02040503050406030204" pitchFamily="18" charset="0"/>
                              <a:ea typeface="Cambria Math" panose="02040503050406030204" pitchFamily="18" charset="0"/>
                            </a:rPr>
                            <m:t>𝒇𝒂𝒔𝒕</m:t>
                          </m:r>
                        </m:sub>
                      </m:sSub>
                    </m:oMath>
                  </a14:m>
                  <a:r>
                    <a:rPr lang="en-US" sz="2000" dirty="0">
                      <a:solidFill>
                        <a:srgbClr val="00B050"/>
                      </a:solidFill>
                    </a:rPr>
                    <a:t> : Local (“faster”) dynamics (~ps)</a:t>
                  </a:r>
                  <a:endParaRPr lang="en-US" sz="2000" dirty="0">
                    <a:solidFill>
                      <a:schemeClr val="tx1"/>
                    </a:solidFill>
                  </a:endParaRPr>
                </a:p>
              </p:txBody>
            </p:sp>
          </mc:Choice>
          <mc:Fallback xmlns="">
            <p:sp>
              <p:nvSpPr>
                <p:cNvPr id="16" name="TextBox 15">
                  <a:extLst>
                    <a:ext uri="{FF2B5EF4-FFF2-40B4-BE49-F238E27FC236}">
                      <a16:creationId xmlns:a16="http://schemas.microsoft.com/office/drawing/2014/main" id="{76FB0968-A5B9-E07E-DFC2-B44E54D4EE8D}"/>
                    </a:ext>
                  </a:extLst>
                </p:cNvPr>
                <p:cNvSpPr txBox="1">
                  <a:spLocks noRot="1" noChangeAspect="1" noMove="1" noResize="1" noEditPoints="1" noAdjustHandles="1" noChangeArrowheads="1" noChangeShapeType="1" noTextEdit="1"/>
                </p:cNvSpPr>
                <p:nvPr/>
              </p:nvSpPr>
              <p:spPr>
                <a:xfrm>
                  <a:off x="7142813" y="2909615"/>
                  <a:ext cx="4865880" cy="429220"/>
                </a:xfrm>
                <a:prstGeom prst="rect">
                  <a:avLst/>
                </a:prstGeom>
                <a:blipFill>
                  <a:blip r:embed="rId6"/>
                  <a:stretch>
                    <a:fillRect t="-5634" r="-1253" b="-1831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A69FF805-B8CC-1908-E991-04626066984F}"/>
                    </a:ext>
                  </a:extLst>
                </p:cNvPr>
                <p:cNvSpPr txBox="1"/>
                <p:nvPr/>
              </p:nvSpPr>
              <p:spPr>
                <a:xfrm>
                  <a:off x="6048531" y="3357938"/>
                  <a:ext cx="5960162" cy="400110"/>
                </a:xfrm>
                <a:prstGeom prst="rect">
                  <a:avLst/>
                </a:prstGeom>
                <a:noFill/>
              </p:spPr>
              <p:txBody>
                <a:bodyPr wrap="square" rtlCol="0">
                  <a:spAutoFit/>
                </a:bodyPr>
                <a:lstStyle/>
                <a:p>
                  <a:pPr algn="r"/>
                  <a14:m>
                    <m:oMath xmlns:m="http://schemas.openxmlformats.org/officeDocument/2006/math">
                      <m:sSub>
                        <m:sSubPr>
                          <m:ctrlPr>
                            <a:rPr lang="en-US" sz="2000" b="1" i="1" smtClean="0">
                              <a:solidFill>
                                <a:srgbClr val="FF0000"/>
                              </a:solidFill>
                              <a:latin typeface="Cambria Math" panose="02040503050406030204" pitchFamily="18" charset="0"/>
                              <a:ea typeface="Cambria Math" panose="02040503050406030204" pitchFamily="18" charset="0"/>
                            </a:rPr>
                          </m:ctrlPr>
                        </m:sSubPr>
                        <m:e>
                          <m:r>
                            <a:rPr lang="en-US" sz="2000" b="1" i="1">
                              <a:solidFill>
                                <a:srgbClr val="FF0000"/>
                              </a:solidFill>
                              <a:latin typeface="Cambria Math" panose="02040503050406030204" pitchFamily="18" charset="0"/>
                              <a:ea typeface="Cambria Math" panose="02040503050406030204" pitchFamily="18" charset="0"/>
                            </a:rPr>
                            <m:t>𝝉</m:t>
                          </m:r>
                        </m:e>
                        <m:sub>
                          <m:r>
                            <a:rPr lang="en-US" sz="2000" b="1" i="1" smtClean="0">
                              <a:solidFill>
                                <a:srgbClr val="FF0000"/>
                              </a:solidFill>
                              <a:latin typeface="Cambria Math" panose="02040503050406030204" pitchFamily="18" charset="0"/>
                              <a:ea typeface="Cambria Math" panose="02040503050406030204" pitchFamily="18" charset="0"/>
                            </a:rPr>
                            <m:t>𝑲𝑾𝑾</m:t>
                          </m:r>
                        </m:sub>
                      </m:sSub>
                      <m:r>
                        <a:rPr lang="en-US" sz="2000" b="1" i="1" smtClean="0">
                          <a:solidFill>
                            <a:srgbClr val="FF0000"/>
                          </a:solidFill>
                          <a:latin typeface="Cambria Math" panose="02040503050406030204" pitchFamily="18" charset="0"/>
                          <a:ea typeface="Cambria Math" panose="02040503050406030204" pitchFamily="18" charset="0"/>
                        </a:rPr>
                        <m:t>: </m:t>
                      </m:r>
                    </m:oMath>
                  </a14:m>
                  <a:r>
                    <a:rPr lang="en-US" sz="2000" dirty="0">
                      <a:solidFill>
                        <a:srgbClr val="FF0000"/>
                      </a:solidFill>
                    </a:rPr>
                    <a:t>Segmental (“slower”) dynamics (~sub-ns)</a:t>
                  </a:r>
                </a:p>
              </p:txBody>
            </p:sp>
          </mc:Choice>
          <mc:Fallback xmlns="">
            <p:sp>
              <p:nvSpPr>
                <p:cNvPr id="18" name="TextBox 17">
                  <a:extLst>
                    <a:ext uri="{FF2B5EF4-FFF2-40B4-BE49-F238E27FC236}">
                      <a16:creationId xmlns:a16="http://schemas.microsoft.com/office/drawing/2014/main" id="{A69FF805-B8CC-1908-E991-04626066984F}"/>
                    </a:ext>
                  </a:extLst>
                </p:cNvPr>
                <p:cNvSpPr txBox="1">
                  <a:spLocks noRot="1" noChangeAspect="1" noMove="1" noResize="1" noEditPoints="1" noAdjustHandles="1" noChangeArrowheads="1" noChangeShapeType="1" noTextEdit="1"/>
                </p:cNvSpPr>
                <p:nvPr/>
              </p:nvSpPr>
              <p:spPr>
                <a:xfrm>
                  <a:off x="6048531" y="3357938"/>
                  <a:ext cx="5960162" cy="400110"/>
                </a:xfrm>
                <a:prstGeom prst="rect">
                  <a:avLst/>
                </a:prstGeom>
                <a:blipFill>
                  <a:blip r:embed="rId7"/>
                  <a:stretch>
                    <a:fillRect t="-7692" r="-1125" b="-2923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8DACD2B8-8A52-17D2-1797-98BC54BF7C6E}"/>
                    </a:ext>
                  </a:extLst>
                </p:cNvPr>
                <p:cNvSpPr/>
                <p:nvPr/>
              </p:nvSpPr>
              <p:spPr>
                <a:xfrm>
                  <a:off x="8679306" y="3788294"/>
                  <a:ext cx="3329388" cy="400110"/>
                </a:xfrm>
                <a:prstGeom prst="rect">
                  <a:avLst/>
                </a:prstGeom>
              </p:spPr>
              <p:txBody>
                <a:bodyPr wrap="square" anchor="ctr">
                  <a:spAutoFit/>
                </a:bodyPr>
                <a:lstStyle/>
                <a:p>
                  <a:pPr algn="r"/>
                  <a14:m>
                    <m:oMath xmlns:m="http://schemas.openxmlformats.org/officeDocument/2006/math">
                      <m:r>
                        <a:rPr lang="en-US" sz="2000" i="1" smtClean="0">
                          <a:solidFill>
                            <a:srgbClr val="7030A0"/>
                          </a:solidFill>
                          <a:latin typeface="Cambria Math" panose="02040503050406030204" pitchFamily="18" charset="0"/>
                          <a:ea typeface="Cambria Math" panose="02040503050406030204" pitchFamily="18" charset="0"/>
                        </a:rPr>
                        <m:t>𝛽</m:t>
                      </m:r>
                    </m:oMath>
                  </a14:m>
                  <a:r>
                    <a:rPr lang="en-US" sz="2000" dirty="0">
                      <a:solidFill>
                        <a:srgbClr val="7030A0"/>
                      </a:solidFill>
                    </a:rPr>
                    <a:t>: stretching exponent</a:t>
                  </a:r>
                </a:p>
              </p:txBody>
            </p:sp>
          </mc:Choice>
          <mc:Fallback xmlns="">
            <p:sp>
              <p:nvSpPr>
                <p:cNvPr id="2" name="Rectangle 1">
                  <a:extLst>
                    <a:ext uri="{FF2B5EF4-FFF2-40B4-BE49-F238E27FC236}">
                      <a16:creationId xmlns:a16="http://schemas.microsoft.com/office/drawing/2014/main" id="{8DACD2B8-8A52-17D2-1797-98BC54BF7C6E}"/>
                    </a:ext>
                  </a:extLst>
                </p:cNvPr>
                <p:cNvSpPr>
                  <a:spLocks noRot="1" noChangeAspect="1" noMove="1" noResize="1" noEditPoints="1" noAdjustHandles="1" noChangeArrowheads="1" noChangeShapeType="1" noTextEdit="1"/>
                </p:cNvSpPr>
                <p:nvPr/>
              </p:nvSpPr>
              <p:spPr>
                <a:xfrm>
                  <a:off x="8679306" y="3788294"/>
                  <a:ext cx="3329388" cy="400110"/>
                </a:xfrm>
                <a:prstGeom prst="rect">
                  <a:avLst/>
                </a:prstGeom>
                <a:blipFill>
                  <a:blip r:embed="rId8"/>
                  <a:stretch>
                    <a:fillRect t="-6061" r="-1832" b="-28788"/>
                  </a:stretch>
                </a:blipFill>
              </p:spPr>
              <p:txBody>
                <a:bodyPr/>
                <a:lstStyle/>
                <a:p>
                  <a:r>
                    <a:rPr lang="en-US">
                      <a:noFill/>
                    </a:rPr>
                    <a:t> </a:t>
                  </a:r>
                </a:p>
              </p:txBody>
            </p:sp>
          </mc:Fallback>
        </mc:AlternateContent>
      </p:grpSp>
      <p:sp>
        <p:nvSpPr>
          <p:cNvPr id="7" name="TextBox 6">
            <a:extLst>
              <a:ext uri="{FF2B5EF4-FFF2-40B4-BE49-F238E27FC236}">
                <a16:creationId xmlns:a16="http://schemas.microsoft.com/office/drawing/2014/main" id="{9DD0FE94-3D8D-8A04-BBA9-ADA12AFB363E}"/>
              </a:ext>
            </a:extLst>
          </p:cNvPr>
          <p:cNvSpPr txBox="1"/>
          <p:nvPr/>
        </p:nvSpPr>
        <p:spPr>
          <a:xfrm>
            <a:off x="9556231" y="6581001"/>
            <a:ext cx="2635769" cy="276999"/>
          </a:xfrm>
          <a:prstGeom prst="rect">
            <a:avLst/>
          </a:prstGeom>
          <a:solidFill>
            <a:schemeClr val="bg1"/>
          </a:solidFill>
        </p:spPr>
        <p:txBody>
          <a:bodyPr wrap="square">
            <a:spAutoFit/>
          </a:bodyPr>
          <a:lstStyle/>
          <a:p>
            <a:pPr algn="r"/>
            <a:r>
              <a:rPr lang="en-US" sz="1200" i="1" dirty="0"/>
              <a:t>Macromolecules</a:t>
            </a:r>
            <a:r>
              <a:rPr lang="en-US" sz="1200" dirty="0"/>
              <a:t> 2008, 41, 4, 1560.</a:t>
            </a:r>
          </a:p>
        </p:txBody>
      </p:sp>
      <p:grpSp>
        <p:nvGrpSpPr>
          <p:cNvPr id="6" name="Group 5">
            <a:extLst>
              <a:ext uri="{FF2B5EF4-FFF2-40B4-BE49-F238E27FC236}">
                <a16:creationId xmlns:a16="http://schemas.microsoft.com/office/drawing/2014/main" id="{6D317AF2-1636-F60A-3AB7-940C79FAFA48}"/>
              </a:ext>
            </a:extLst>
          </p:cNvPr>
          <p:cNvGrpSpPr/>
          <p:nvPr/>
        </p:nvGrpSpPr>
        <p:grpSpPr>
          <a:xfrm>
            <a:off x="4651152" y="4204751"/>
            <a:ext cx="7310863" cy="2246170"/>
            <a:chOff x="4386264" y="4033915"/>
            <a:chExt cx="7310863" cy="2246170"/>
          </a:xfrm>
          <a:solidFill>
            <a:schemeClr val="bg1"/>
          </a:solidFill>
        </p:grpSpPr>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02C73349-90F1-40C3-8AA5-5D3109C8880A}"/>
                    </a:ext>
                  </a:extLst>
                </p:cNvPr>
                <p:cNvSpPr txBox="1"/>
                <p:nvPr/>
              </p:nvSpPr>
              <p:spPr>
                <a:xfrm>
                  <a:off x="4386264" y="4777152"/>
                  <a:ext cx="6098064" cy="421141"/>
                </a:xfrm>
                <a:prstGeom prst="rect">
                  <a:avLst/>
                </a:prstGeom>
                <a:grpFill/>
              </p:spPr>
              <p:txBody>
                <a:bodyPr wrap="square">
                  <a:spAutoFit/>
                </a:bodyPr>
                <a:lstStyle/>
                <a:p>
                  <a:pPr>
                    <a:lnSpc>
                      <a:spcPts val="2400"/>
                    </a:lnSpc>
                  </a:pPr>
                  <a14:m>
                    <m:oMath xmlns:m="http://schemas.openxmlformats.org/officeDocument/2006/math">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𝐼</m:t>
                          </m:r>
                        </m:e>
                        <m:sup>
                          <m:r>
                            <a:rPr lang="en-US" sz="2400" b="0" i="1" smtClean="0">
                              <a:latin typeface="Cambria Math" panose="02040503050406030204" pitchFamily="18" charset="0"/>
                            </a:rPr>
                            <m:t>𝑏𝑜𝑢𝑛𝑑</m:t>
                          </m:r>
                        </m:sup>
                      </m:sSup>
                      <m:d>
                        <m:dPr>
                          <m:ctrlPr>
                            <a:rPr lang="en-US" sz="24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sz="24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𝑞</m:t>
                          </m:r>
                          <m:r>
                            <a:rPr lang="en-US" sz="2400" b="0" i="1" kern="100" smtClean="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m:t>
                          </m:r>
                          <m:r>
                            <a:rPr lang="en-US" sz="24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𝑡</m:t>
                          </m:r>
                        </m:e>
                      </m:d>
                      <m:r>
                        <a:rPr lang="en-US" sz="24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m:t>
                      </m:r>
                      <m:d>
                        <m:dPr>
                          <m:begChr m:val="["/>
                          <m:endChr m:val="]"/>
                          <m:ctrlPr>
                            <a:rPr lang="en-US" sz="24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en-US" sz="2400" i="1" kern="100" smtClean="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sSubPr>
                            <m:e>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𝐼</m:t>
                                  </m:r>
                                </m:e>
                                <m:sup>
                                  <m:r>
                                    <a:rPr lang="en-US" sz="2400" b="0" i="1" smtClean="0">
                                      <a:latin typeface="Cambria Math" panose="02040503050406030204" pitchFamily="18" charset="0"/>
                                    </a:rPr>
                                    <m:t>𝑏𝑢𝑙𝑘</m:t>
                                  </m:r>
                                </m:sup>
                              </m:sSup>
                              <m:d>
                                <m:dPr>
                                  <m:ctrlPr>
                                    <a:rPr lang="en-US" sz="2400" i="1" kern="1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sz="2400" i="1" kern="1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t>𝑞</m:t>
                                  </m:r>
                                  <m:r>
                                    <a:rPr lang="en-US" sz="2400" i="1" kern="1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t>,</m:t>
                                  </m:r>
                                  <m:r>
                                    <a:rPr lang="en-US" sz="2400" i="1" kern="1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t>𝑡</m:t>
                                  </m:r>
                                </m:e>
                              </m:d>
                              <m:r>
                                <a:rPr lang="en-US" sz="2400" b="0" i="1" kern="100" smtClean="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t>(</m:t>
                              </m:r>
                              <m:r>
                                <a:rPr lang="en-US" sz="2400" b="1" i="1" kern="100" smtClean="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t>𝟏</m:t>
                              </m:r>
                              <m:r>
                                <a:rPr lang="en-US" sz="2400" b="1" i="1" kern="100" smtClean="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t>−</m:t>
                              </m:r>
                              <m:r>
                                <a:rPr lang="en-US" sz="2400" b="1" i="1" kern="100" smtClean="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t>𝑨</m:t>
                              </m:r>
                            </m:e>
                            <m:sub>
                              <m:r>
                                <a:rPr lang="en-US" sz="2400" b="1" i="1" kern="100" smtClean="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t>𝒎</m:t>
                              </m:r>
                            </m:sub>
                          </m:sSub>
                          <m:r>
                            <a:rPr lang="en-US" sz="2400" b="1" i="1" kern="100" smtClean="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t>)</m:t>
                          </m:r>
                          <m:r>
                            <a:rPr lang="en-US" sz="2400"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sz="2400" b="1" i="1" kern="100" smtClean="0">
                                  <a:solidFill>
                                    <a:srgbClr val="00B0F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2400" b="1" i="1" kern="100">
                                  <a:solidFill>
                                    <a:srgbClr val="00B0F0"/>
                                  </a:solidFill>
                                  <a:effectLst/>
                                  <a:latin typeface="Cambria Math" panose="02040503050406030204" pitchFamily="18" charset="0"/>
                                  <a:ea typeface="Cambria Math" panose="02040503050406030204" pitchFamily="18" charset="0"/>
                                  <a:cs typeface="Times New Roman" panose="02020603050405020304" pitchFamily="18" charset="0"/>
                                </a:rPr>
                                <m:t>𝑨</m:t>
                              </m:r>
                            </m:e>
                            <m:sub>
                              <m:r>
                                <a:rPr lang="en-US" sz="2400" b="1" i="1" kern="100">
                                  <a:solidFill>
                                    <a:srgbClr val="00B0F0"/>
                                  </a:solidFill>
                                  <a:effectLst/>
                                  <a:latin typeface="Cambria Math" panose="02040503050406030204" pitchFamily="18" charset="0"/>
                                  <a:ea typeface="Cambria Math" panose="02040503050406030204" pitchFamily="18" charset="0"/>
                                  <a:cs typeface="Times New Roman" panose="02020603050405020304" pitchFamily="18" charset="0"/>
                                </a:rPr>
                                <m:t>𝒎</m:t>
                              </m:r>
                            </m:sub>
                          </m:sSub>
                          <m:r>
                            <a:rPr lang="en-US" sz="2400" i="1" kern="100">
                              <a:solidFill>
                                <a:srgbClr val="00B0F0"/>
                              </a:solidFill>
                              <a:effectLst/>
                              <a:latin typeface="Cambria Math" panose="02040503050406030204" pitchFamily="18" charset="0"/>
                              <a:ea typeface="Cambria Math" panose="02040503050406030204" pitchFamily="18" charset="0"/>
                              <a:cs typeface="Times New Roman" panose="02020603050405020304" pitchFamily="18" charset="0"/>
                            </a:rPr>
                            <m:t> </m:t>
                          </m:r>
                        </m:e>
                      </m:d>
                    </m:oMath>
                  </a14:m>
                  <a:r>
                    <a:rPr lang="en-US" sz="2400" kern="100" dirty="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a:t> </a:t>
                  </a:r>
                  <a:endParaRPr lang="en-US" sz="2400" kern="100" dirty="0">
                    <a:effectLst/>
                    <a:latin typeface="Cambria Math" panose="02040503050406030204" pitchFamily="18" charset="0"/>
                    <a:ea typeface="Cambria Math" panose="02040503050406030204" pitchFamily="18" charset="0"/>
                    <a:cs typeface="Times New Roman" panose="02020603050405020304" pitchFamily="18" charset="0"/>
                  </a:endParaRPr>
                </a:p>
              </p:txBody>
            </p:sp>
          </mc:Choice>
          <mc:Fallback xmlns="">
            <p:sp>
              <p:nvSpPr>
                <p:cNvPr id="13" name="TextBox 12">
                  <a:extLst>
                    <a:ext uri="{FF2B5EF4-FFF2-40B4-BE49-F238E27FC236}">
                      <a16:creationId xmlns:a16="http://schemas.microsoft.com/office/drawing/2014/main" id="{02C73349-90F1-40C3-8AA5-5D3109C8880A}"/>
                    </a:ext>
                  </a:extLst>
                </p:cNvPr>
                <p:cNvSpPr txBox="1">
                  <a:spLocks noRot="1" noChangeAspect="1" noMove="1" noResize="1" noEditPoints="1" noAdjustHandles="1" noChangeArrowheads="1" noChangeShapeType="1" noTextEdit="1"/>
                </p:cNvSpPr>
                <p:nvPr/>
              </p:nvSpPr>
              <p:spPr>
                <a:xfrm>
                  <a:off x="4386264" y="4777152"/>
                  <a:ext cx="6098064" cy="421141"/>
                </a:xfrm>
                <a:prstGeom prst="rect">
                  <a:avLst/>
                </a:prstGeom>
                <a:blipFill>
                  <a:blip r:embed="rId9"/>
                  <a:stretch>
                    <a:fillRect t="-1449"/>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1476B5F4-CB9A-D6A1-D9F0-2B00F22B20BB}"/>
                </a:ext>
              </a:extLst>
            </p:cNvPr>
            <p:cNvSpPr txBox="1"/>
            <p:nvPr/>
          </p:nvSpPr>
          <p:spPr>
            <a:xfrm>
              <a:off x="4386264" y="4033915"/>
              <a:ext cx="3423612" cy="523220"/>
            </a:xfrm>
            <a:prstGeom prst="rect">
              <a:avLst/>
            </a:prstGeom>
            <a:grpFill/>
          </p:spPr>
          <p:txBody>
            <a:bodyPr wrap="square" rtlCol="0">
              <a:spAutoFit/>
            </a:bodyPr>
            <a:lstStyle/>
            <a:p>
              <a:r>
                <a:rPr lang="en-US" sz="2800" b="1" dirty="0"/>
                <a:t>Bound Chains</a:t>
              </a: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253754F5-3BDE-B51B-C9B8-65B38CDE1583}"/>
                    </a:ext>
                  </a:extLst>
                </p:cNvPr>
                <p:cNvSpPr txBox="1"/>
                <p:nvPr/>
              </p:nvSpPr>
              <p:spPr>
                <a:xfrm>
                  <a:off x="4386264" y="5418311"/>
                  <a:ext cx="7310863" cy="861774"/>
                </a:xfrm>
                <a:prstGeom prst="rect">
                  <a:avLst/>
                </a:prstGeom>
                <a:grpFill/>
              </p:spPr>
              <p:txBody>
                <a:bodyPr wrap="square" rtlCol="0">
                  <a:spAutoFit/>
                </a:bodyPr>
                <a:lstStyle/>
                <a:p>
                  <a14:m>
                    <m:oMath xmlns:m="http://schemas.openxmlformats.org/officeDocument/2006/math">
                      <m:sSub>
                        <m:sSubPr>
                          <m:ctrlPr>
                            <a:rPr lang="en-US" sz="2000" b="1" i="1" smtClean="0">
                              <a:solidFill>
                                <a:srgbClr val="00B0F0"/>
                              </a:solidFill>
                              <a:latin typeface="Cambria Math" panose="02040503050406030204" pitchFamily="18" charset="0"/>
                            </a:rPr>
                          </m:ctrlPr>
                        </m:sSubPr>
                        <m:e>
                          <m:r>
                            <a:rPr lang="en-US" sz="2000" b="1" i="1" smtClean="0">
                              <a:solidFill>
                                <a:srgbClr val="00B0F0"/>
                              </a:solidFill>
                              <a:latin typeface="Cambria Math" panose="02040503050406030204" pitchFamily="18" charset="0"/>
                            </a:rPr>
                            <m:t>𝑨</m:t>
                          </m:r>
                        </m:e>
                        <m:sub>
                          <m:r>
                            <a:rPr lang="en-US" sz="2000" b="1" i="1" smtClean="0">
                              <a:solidFill>
                                <a:srgbClr val="00B0F0"/>
                              </a:solidFill>
                              <a:latin typeface="Cambria Math" panose="02040503050406030204" pitchFamily="18" charset="0"/>
                            </a:rPr>
                            <m:t>𝒎</m:t>
                          </m:r>
                        </m:sub>
                      </m:sSub>
                    </m:oMath>
                  </a14:m>
                  <a:r>
                    <a:rPr lang="en-US" sz="2000" dirty="0">
                      <a:solidFill>
                        <a:schemeClr val="tx1"/>
                      </a:solidFill>
                    </a:rPr>
                    <a:t> is the immobile component (i.e., non-moving H atoms).</a:t>
                  </a:r>
                </a:p>
                <a:p>
                  <a:endParaRPr lang="en-US" sz="1000" dirty="0"/>
                </a:p>
                <a:p>
                  <a:r>
                    <a:rPr lang="en-US" sz="2000" dirty="0">
                      <a:solidFill>
                        <a:schemeClr val="tx1"/>
                      </a:solidFill>
                    </a:rPr>
                    <a:t>This comes from the </a:t>
                  </a:r>
                  <a:r>
                    <a:rPr lang="en-US" sz="2000" dirty="0"/>
                    <a:t>highly packed</a:t>
                  </a:r>
                  <a:r>
                    <a:rPr lang="en-US" sz="2000" dirty="0">
                      <a:solidFill>
                        <a:schemeClr val="tx1"/>
                      </a:solidFill>
                    </a:rPr>
                    <a:t> polymer chains.</a:t>
                  </a:r>
                </a:p>
              </p:txBody>
            </p:sp>
          </mc:Choice>
          <mc:Fallback xmlns="">
            <p:sp>
              <p:nvSpPr>
                <p:cNvPr id="21" name="TextBox 20">
                  <a:extLst>
                    <a:ext uri="{FF2B5EF4-FFF2-40B4-BE49-F238E27FC236}">
                      <a16:creationId xmlns:a16="http://schemas.microsoft.com/office/drawing/2014/main" id="{253754F5-3BDE-B51B-C9B8-65B38CDE1583}"/>
                    </a:ext>
                  </a:extLst>
                </p:cNvPr>
                <p:cNvSpPr txBox="1">
                  <a:spLocks noRot="1" noChangeAspect="1" noMove="1" noResize="1" noEditPoints="1" noAdjustHandles="1" noChangeArrowheads="1" noChangeShapeType="1" noTextEdit="1"/>
                </p:cNvSpPr>
                <p:nvPr/>
              </p:nvSpPr>
              <p:spPr>
                <a:xfrm>
                  <a:off x="4386264" y="5418311"/>
                  <a:ext cx="7310863" cy="861774"/>
                </a:xfrm>
                <a:prstGeom prst="rect">
                  <a:avLst/>
                </a:prstGeom>
                <a:blipFill>
                  <a:blip r:embed="rId10"/>
                  <a:stretch>
                    <a:fillRect l="-917" t="-3546" b="-12766"/>
                  </a:stretch>
                </a:blipFill>
              </p:spPr>
              <p:txBody>
                <a:bodyPr/>
                <a:lstStyle/>
                <a:p>
                  <a:r>
                    <a:rPr lang="en-US">
                      <a:noFill/>
                    </a:rPr>
                    <a:t> </a:t>
                  </a:r>
                </a:p>
              </p:txBody>
            </p:sp>
          </mc:Fallback>
        </mc:AlternateContent>
      </p:grpSp>
    </p:spTree>
    <p:extLst>
      <p:ext uri="{BB962C8B-B14F-4D97-AF65-F5344CB8AC3E}">
        <p14:creationId xmlns:p14="http://schemas.microsoft.com/office/powerpoint/2010/main" val="411689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1" nodeType="clickEffect">
                                  <p:stCondLst>
                                    <p:cond delay="0"/>
                                  </p:stCondLst>
                                  <p:childTnLst>
                                    <p:set>
                                      <p:cBhvr>
                                        <p:cTn id="6"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1"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DE797F-F908-C808-68D3-2526D8A1F168}"/>
              </a:ext>
            </a:extLst>
          </p:cNvPr>
          <p:cNvSpPr>
            <a:spLocks noGrp="1"/>
          </p:cNvSpPr>
          <p:nvPr>
            <p:ph type="title"/>
          </p:nvPr>
        </p:nvSpPr>
        <p:spPr/>
        <p:txBody>
          <a:bodyPr>
            <a:normAutofit/>
          </a:bodyPr>
          <a:lstStyle/>
          <a:p>
            <a:r>
              <a:rPr lang="en-US" sz="3600" dirty="0"/>
              <a:t>The Problem</a:t>
            </a:r>
          </a:p>
        </p:txBody>
      </p:sp>
      <p:sp>
        <p:nvSpPr>
          <p:cNvPr id="3" name="Content Placeholder 2">
            <a:extLst>
              <a:ext uri="{FF2B5EF4-FFF2-40B4-BE49-F238E27FC236}">
                <a16:creationId xmlns:a16="http://schemas.microsoft.com/office/drawing/2014/main" id="{5D77F852-D079-12DE-8A73-A4AA6AF99B34}"/>
              </a:ext>
            </a:extLst>
          </p:cNvPr>
          <p:cNvSpPr>
            <a:spLocks noGrp="1"/>
          </p:cNvSpPr>
          <p:nvPr>
            <p:ph idx="1"/>
          </p:nvPr>
        </p:nvSpPr>
        <p:spPr>
          <a:xfrm>
            <a:off x="1077362" y="2419003"/>
            <a:ext cx="9950103" cy="3513514"/>
          </a:xfrm>
        </p:spPr>
        <p:txBody>
          <a:bodyPr anchor="ctr">
            <a:noAutofit/>
          </a:bodyPr>
          <a:lstStyle/>
          <a:p>
            <a:r>
              <a:rPr lang="en-US" sz="2400" dirty="0"/>
              <a:t>We are currently using a Gnuplot script to fit and plot the results</a:t>
            </a:r>
          </a:p>
          <a:p>
            <a:r>
              <a:rPr lang="en-US" sz="2400" dirty="0"/>
              <a:t>Gnuplot has very high-quality figure rendering, but it can take a lot of time to input reasonable guesses for parameter fitting</a:t>
            </a:r>
          </a:p>
          <a:p>
            <a:r>
              <a:rPr lang="en-US" sz="2400" dirty="0"/>
              <a:t>Gnuplot automation can be unwieldy with functions, e.g., changing your guess for a parameter if it initially returns an undefined value</a:t>
            </a:r>
          </a:p>
        </p:txBody>
      </p:sp>
      <p:pic>
        <p:nvPicPr>
          <p:cNvPr id="2050" name="Picture 2">
            <a:extLst>
              <a:ext uri="{FF2B5EF4-FFF2-40B4-BE49-F238E27FC236}">
                <a16:creationId xmlns:a16="http://schemas.microsoft.com/office/drawing/2014/main" id="{60ADA863-512D-6634-E0AB-E54D75CAC7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55382" y="0"/>
            <a:ext cx="2036618" cy="20366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07851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87" name="Rectangle 3086">
            <a:extLst>
              <a:ext uri="{FF2B5EF4-FFF2-40B4-BE49-F238E27FC236}">
                <a16:creationId xmlns:a16="http://schemas.microsoft.com/office/drawing/2014/main" id="{DA1766D0-745A-4921-A68E-56642A6508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3DE797F-F908-C808-68D3-2526D8A1F168}"/>
              </a:ext>
            </a:extLst>
          </p:cNvPr>
          <p:cNvSpPr>
            <a:spLocks noGrp="1"/>
          </p:cNvSpPr>
          <p:nvPr>
            <p:ph type="title"/>
          </p:nvPr>
        </p:nvSpPr>
        <p:spPr>
          <a:xfrm>
            <a:off x="1077364" y="720435"/>
            <a:ext cx="6496020" cy="1507375"/>
          </a:xfrm>
        </p:spPr>
        <p:txBody>
          <a:bodyPr>
            <a:normAutofit/>
          </a:bodyPr>
          <a:lstStyle/>
          <a:p>
            <a:r>
              <a:rPr lang="en-US" sz="3600" dirty="0"/>
              <a:t>Objective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D77F852-D079-12DE-8A73-A4AA6AF99B34}"/>
                  </a:ext>
                </a:extLst>
              </p:cNvPr>
              <p:cNvSpPr>
                <a:spLocks noGrp="1"/>
              </p:cNvSpPr>
              <p:nvPr>
                <p:ph idx="1"/>
              </p:nvPr>
            </p:nvSpPr>
            <p:spPr>
              <a:xfrm>
                <a:off x="1077363" y="2427316"/>
                <a:ext cx="6496021" cy="3513514"/>
              </a:xfrm>
            </p:spPr>
            <p:txBody>
              <a:bodyPr>
                <a:normAutofit/>
              </a:bodyPr>
              <a:lstStyle/>
              <a:p>
                <a:r>
                  <a:rPr lang="en-US" sz="2400" dirty="0"/>
                  <a:t>Use NumPy, SciPy, and Matplotlib to create an automatic curve fitting pipeline for </a:t>
                </a:r>
                <a14:m>
                  <m:oMath xmlns:m="http://schemas.openxmlformats.org/officeDocument/2006/math">
                    <m:sSup>
                      <m:sSupPr>
                        <m:ctrlPr>
                          <a:rPr lang="en-US" sz="2400" i="1">
                            <a:latin typeface="Cambria Math" panose="02040503050406030204" pitchFamily="18" charset="0"/>
                          </a:rPr>
                        </m:ctrlPr>
                      </m:sSupPr>
                      <m:e>
                        <m:r>
                          <a:rPr lang="en-US" sz="2400" i="1">
                            <a:latin typeface="Cambria Math" panose="02040503050406030204" pitchFamily="18" charset="0"/>
                          </a:rPr>
                          <m:t>𝐼</m:t>
                        </m:r>
                      </m:e>
                      <m:sup>
                        <m:r>
                          <a:rPr lang="en-US" sz="2400" i="1">
                            <a:latin typeface="Cambria Math" panose="02040503050406030204" pitchFamily="18" charset="0"/>
                          </a:rPr>
                          <m:t>𝑏</m:t>
                        </m:r>
                        <m:r>
                          <a:rPr lang="en-US" sz="2400" b="0" i="1" smtClean="0">
                            <a:latin typeface="Cambria Math" panose="02040503050406030204" pitchFamily="18" charset="0"/>
                          </a:rPr>
                          <m:t>𝑢𝑙𝑘</m:t>
                        </m:r>
                      </m:sup>
                    </m:sSup>
                    <m:d>
                      <m:dPr>
                        <m:ctrlPr>
                          <a:rPr lang="en-US" sz="2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sz="2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𝑞</m:t>
                        </m:r>
                        <m:r>
                          <a:rPr lang="en-US" sz="2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m:t>
                        </m:r>
                        <m:r>
                          <a:rPr lang="en-US" sz="2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𝑡</m:t>
                        </m:r>
                      </m:e>
                    </m:d>
                  </m:oMath>
                </a14:m>
                <a:r>
                  <a:rPr lang="en-US" sz="2400" dirty="0"/>
                  <a:t> and </a:t>
                </a:r>
                <a14:m>
                  <m:oMath xmlns:m="http://schemas.openxmlformats.org/officeDocument/2006/math">
                    <m:sSup>
                      <m:sSupPr>
                        <m:ctrlPr>
                          <a:rPr lang="en-US" sz="2400" i="1">
                            <a:latin typeface="Cambria Math" panose="02040503050406030204" pitchFamily="18" charset="0"/>
                          </a:rPr>
                        </m:ctrlPr>
                      </m:sSupPr>
                      <m:e>
                        <m:r>
                          <a:rPr lang="en-US" sz="2400" i="1">
                            <a:latin typeface="Cambria Math" panose="02040503050406030204" pitchFamily="18" charset="0"/>
                          </a:rPr>
                          <m:t>𝐼</m:t>
                        </m:r>
                      </m:e>
                      <m:sup>
                        <m:r>
                          <a:rPr lang="en-US" sz="2400" i="1">
                            <a:latin typeface="Cambria Math" panose="02040503050406030204" pitchFamily="18" charset="0"/>
                          </a:rPr>
                          <m:t>𝑏𝑜𝑢𝑛𝑑</m:t>
                        </m:r>
                      </m:sup>
                    </m:sSup>
                    <m:d>
                      <m:dPr>
                        <m:ctrlPr>
                          <a:rPr lang="en-US" sz="2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sz="2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𝑞</m:t>
                        </m:r>
                        <m:r>
                          <a:rPr lang="en-US" sz="2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m:t>
                        </m:r>
                        <m:r>
                          <a:rPr lang="en-US" sz="2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𝑡</m:t>
                        </m:r>
                      </m:e>
                    </m:d>
                  </m:oMath>
                </a14:m>
                <a:endParaRPr lang="en-US" sz="2400" dirty="0"/>
              </a:p>
              <a:p>
                <a:r>
                  <a:rPr lang="en-US" sz="2400" dirty="0"/>
                  <a:t>Handle divide-by-zero, undefined, etc. errors in the code</a:t>
                </a:r>
              </a:p>
              <a:p>
                <a:r>
                  <a:rPr lang="en-US" sz="2400" dirty="0"/>
                  <a:t>Compare extracted parameters with Gnuplot</a:t>
                </a:r>
              </a:p>
            </p:txBody>
          </p:sp>
        </mc:Choice>
        <mc:Fallback xmlns="">
          <p:sp>
            <p:nvSpPr>
              <p:cNvPr id="3" name="Content Placeholder 2">
                <a:extLst>
                  <a:ext uri="{FF2B5EF4-FFF2-40B4-BE49-F238E27FC236}">
                    <a16:creationId xmlns:a16="http://schemas.microsoft.com/office/drawing/2014/main" id="{5D77F852-D079-12DE-8A73-A4AA6AF99B34}"/>
                  </a:ext>
                </a:extLst>
              </p:cNvPr>
              <p:cNvSpPr>
                <a:spLocks noGrp="1" noRot="1" noChangeAspect="1" noMove="1" noResize="1" noEditPoints="1" noAdjustHandles="1" noChangeArrowheads="1" noChangeShapeType="1" noTextEdit="1"/>
              </p:cNvSpPr>
              <p:nvPr>
                <p:ph idx="1"/>
              </p:nvPr>
            </p:nvSpPr>
            <p:spPr>
              <a:xfrm>
                <a:off x="1077363" y="2427316"/>
                <a:ext cx="6496021" cy="3513514"/>
              </a:xfrm>
              <a:blipFill>
                <a:blip r:embed="rId2"/>
                <a:stretch>
                  <a:fillRect l="-1315" t="-173" b="-520"/>
                </a:stretch>
              </a:blipFill>
            </p:spPr>
            <p:txBody>
              <a:bodyPr/>
              <a:lstStyle/>
              <a:p>
                <a:r>
                  <a:rPr lang="en-US">
                    <a:noFill/>
                  </a:rPr>
                  <a:t> </a:t>
                </a:r>
              </a:p>
            </p:txBody>
          </p:sp>
        </mc:Fallback>
      </mc:AlternateContent>
      <p:sp>
        <p:nvSpPr>
          <p:cNvPr id="3089" name="Freeform: Shape 3088">
            <a:extLst>
              <a:ext uri="{FF2B5EF4-FFF2-40B4-BE49-F238E27FC236}">
                <a16:creationId xmlns:a16="http://schemas.microsoft.com/office/drawing/2014/main" id="{583F1E3F-D7BF-4DB5-8016-70B9E385E3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794726" y="-906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3074" name="Picture 2">
            <a:extLst>
              <a:ext uri="{FF2B5EF4-FFF2-40B4-BE49-F238E27FC236}">
                <a16:creationId xmlns:a16="http://schemas.microsoft.com/office/drawing/2014/main" id="{C13DFD3B-4B5F-2C0E-0D9B-A3EF0CB6AA40}"/>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9231912" y="1245443"/>
            <a:ext cx="1203846" cy="1203846"/>
          </a:xfrm>
          <a:prstGeom prst="rect">
            <a:avLst/>
          </a:prstGeom>
          <a:noFill/>
          <a:extLst>
            <a:ext uri="{909E8E84-426E-40DD-AFC4-6F175D3DCCD1}">
              <a14:hiddenFill xmlns:a14="http://schemas.microsoft.com/office/drawing/2010/main">
                <a:solidFill>
                  <a:srgbClr val="FFFFFF"/>
                </a:solidFill>
              </a14:hiddenFill>
            </a:ext>
          </a:extLst>
        </p:spPr>
      </p:pic>
      <p:sp>
        <p:nvSpPr>
          <p:cNvPr id="3091" name="Freeform: Shape 3090">
            <a:extLst>
              <a:ext uri="{FF2B5EF4-FFF2-40B4-BE49-F238E27FC236}">
                <a16:creationId xmlns:a16="http://schemas.microsoft.com/office/drawing/2014/main" id="{DD0D3E7A-8DF6-4A78-A03C-86AD697468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65028"/>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3082" name="Picture 10" descr="Berkenalan dengan Matplotlib dan implementasinya - Kotakode.com | Komunitas  Developer Indonesia">
            <a:extLst>
              <a:ext uri="{FF2B5EF4-FFF2-40B4-BE49-F238E27FC236}">
                <a16:creationId xmlns:a16="http://schemas.microsoft.com/office/drawing/2014/main" id="{2AFA0975-6681-35F6-C9A8-8FEEA80CDFCA}"/>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8849510" y="2961446"/>
            <a:ext cx="1968650" cy="93510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4" descr="A blue and yellow logo&#10;&#10;Description automatically generated with low confidence">
            <a:extLst>
              <a:ext uri="{FF2B5EF4-FFF2-40B4-BE49-F238E27FC236}">
                <a16:creationId xmlns:a16="http://schemas.microsoft.com/office/drawing/2014/main" id="{DB07533F-6485-301A-793F-78C96F1EB1B9}"/>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8849510" y="4420602"/>
            <a:ext cx="1968650" cy="7775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40497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BD7FD7-428B-F714-96D1-1D477EC24DD1}"/>
              </a:ext>
            </a:extLst>
          </p:cNvPr>
          <p:cNvSpPr txBox="1">
            <a:spLocks/>
          </p:cNvSpPr>
          <p:nvPr/>
        </p:nvSpPr>
        <p:spPr>
          <a:xfrm>
            <a:off x="0" y="335102"/>
            <a:ext cx="7256839" cy="734692"/>
          </a:xfrm>
          <a:prstGeom prst="rect">
            <a:avLst/>
          </a:prstGeom>
        </p:spPr>
        <p:txBody>
          <a:bodyPr vert="horz" lIns="91440" tIns="45720" rIns="91440" bIns="45720" rtlCol="0" anchor="t">
            <a:normAutofit/>
          </a:bodyPr>
          <a:lstStyle>
            <a:lvl1pPr algn="l" defTabSz="914400" rtl="0" eaLnBrk="1" latinLnBrk="0" hangingPunct="1">
              <a:lnSpc>
                <a:spcPct val="110000"/>
              </a:lnSpc>
              <a:spcBef>
                <a:spcPct val="0"/>
              </a:spcBef>
              <a:buNone/>
              <a:defRPr sz="3200" b="1" kern="1200">
                <a:solidFill>
                  <a:schemeClr val="tx1"/>
                </a:solidFill>
                <a:effectLst/>
                <a:latin typeface="+mj-lt"/>
                <a:ea typeface="+mj-ea"/>
                <a:cs typeface="+mj-cs"/>
              </a:defRPr>
            </a:lvl1pPr>
          </a:lstStyle>
          <a:p>
            <a:r>
              <a:rPr lang="en-US" sz="3600" dirty="0"/>
              <a:t>Modules and Global Variables</a:t>
            </a:r>
          </a:p>
        </p:txBody>
      </p:sp>
      <p:pic>
        <p:nvPicPr>
          <p:cNvPr id="3" name="Picture 2" descr="Graphical user interface&#10;&#10;Description automatically generated with low confidence">
            <a:extLst>
              <a:ext uri="{FF2B5EF4-FFF2-40B4-BE49-F238E27FC236}">
                <a16:creationId xmlns:a16="http://schemas.microsoft.com/office/drawing/2014/main" id="{2CC90046-0C4D-2AA4-5B88-C1761CBCFF77}"/>
              </a:ext>
            </a:extLst>
          </p:cNvPr>
          <p:cNvPicPr>
            <a:picLocks noChangeAspect="1"/>
          </p:cNvPicPr>
          <p:nvPr/>
        </p:nvPicPr>
        <p:blipFill rotWithShape="1">
          <a:blip r:embed="rId2">
            <a:extLst>
              <a:ext uri="{28A0092B-C50C-407E-A947-70E740481C1C}">
                <a14:useLocalDpi xmlns:a14="http://schemas.microsoft.com/office/drawing/2010/main" val="0"/>
              </a:ext>
            </a:extLst>
          </a:blip>
          <a:srcRect r="46046"/>
          <a:stretch/>
        </p:blipFill>
        <p:spPr>
          <a:xfrm>
            <a:off x="2281335" y="1404896"/>
            <a:ext cx="7629331" cy="2474576"/>
          </a:xfrm>
          <a:prstGeom prst="rect">
            <a:avLst/>
          </a:prstGeom>
        </p:spPr>
      </p:pic>
      <p:sp>
        <p:nvSpPr>
          <p:cNvPr id="5" name="TextBox 4">
            <a:extLst>
              <a:ext uri="{FF2B5EF4-FFF2-40B4-BE49-F238E27FC236}">
                <a16:creationId xmlns:a16="http://schemas.microsoft.com/office/drawing/2014/main" id="{E447AE87-EDBC-88F0-E4C7-32FAEB4CF916}"/>
              </a:ext>
            </a:extLst>
          </p:cNvPr>
          <p:cNvSpPr txBox="1"/>
          <p:nvPr/>
        </p:nvSpPr>
        <p:spPr>
          <a:xfrm>
            <a:off x="2293776" y="4214574"/>
            <a:ext cx="7604449" cy="1938992"/>
          </a:xfrm>
          <a:prstGeom prst="rect">
            <a:avLst/>
          </a:prstGeom>
          <a:noFill/>
        </p:spPr>
        <p:txBody>
          <a:bodyPr wrap="square" rtlCol="0">
            <a:spAutoFit/>
          </a:bodyPr>
          <a:lstStyle/>
          <a:p>
            <a:r>
              <a:rPr lang="en-US" sz="2400" dirty="0"/>
              <a:t>Neutron scattering is measured on the order of ps to 1 ns and nm, respective to time and length scales</a:t>
            </a:r>
          </a:p>
          <a:p>
            <a:endParaRPr lang="en-US" sz="2400" i="1" dirty="0"/>
          </a:p>
          <a:p>
            <a:r>
              <a:rPr lang="en-US" sz="2400" dirty="0"/>
              <a:t>Our LAMMPS input scripts sample in fs and Å, so we need a conversion factor for direct comparison</a:t>
            </a:r>
          </a:p>
        </p:txBody>
      </p:sp>
    </p:spTree>
    <p:extLst>
      <p:ext uri="{BB962C8B-B14F-4D97-AF65-F5344CB8AC3E}">
        <p14:creationId xmlns:p14="http://schemas.microsoft.com/office/powerpoint/2010/main" val="3259577285"/>
      </p:ext>
    </p:extLst>
  </p:cSld>
  <p:clrMapOvr>
    <a:masterClrMapping/>
  </p:clrMapOvr>
</p:sld>
</file>

<file path=ppt/theme/theme1.xml><?xml version="1.0" encoding="utf-8"?>
<a:theme xmlns:a="http://schemas.openxmlformats.org/drawingml/2006/main" name="BlocksVTI">
  <a:themeElements>
    <a:clrScheme name="AnalogousFromLightSeedRightStep">
      <a:dk1>
        <a:srgbClr val="000000"/>
      </a:dk1>
      <a:lt1>
        <a:srgbClr val="FFFFFF"/>
      </a:lt1>
      <a:dk2>
        <a:srgbClr val="41242C"/>
      </a:dk2>
      <a:lt2>
        <a:srgbClr val="E2E8E4"/>
      </a:lt2>
      <a:accent1>
        <a:srgbClr val="EE6EC4"/>
      </a:accent1>
      <a:accent2>
        <a:srgbClr val="EB4E75"/>
      </a:accent2>
      <a:accent3>
        <a:srgbClr val="EE836E"/>
      </a:accent3>
      <a:accent4>
        <a:srgbClr val="E09227"/>
      </a:accent4>
      <a:accent5>
        <a:srgbClr val="A7A74D"/>
      </a:accent5>
      <a:accent6>
        <a:srgbClr val="7FB13A"/>
      </a:accent6>
      <a:hlink>
        <a:srgbClr val="568E68"/>
      </a:hlink>
      <a:folHlink>
        <a:srgbClr val="7F7F7F"/>
      </a:folHlink>
    </a:clrScheme>
    <a:fontScheme name="Avenir">
      <a:majorFont>
        <a:latin typeface="Avenir Next LT Pro"/>
        <a:ea typeface=""/>
        <a:cs typeface=""/>
      </a:majorFont>
      <a:minorFont>
        <a:latin typeface="Avenir Next LT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locksVTI" id="{31656FE6-20D8-4105-85EA-706EC9332BE9}" vid="{039DFFC9-9B25-4063-9235-B287A446F50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11030</TotalTime>
  <Words>1917</Words>
  <Application>Microsoft Office PowerPoint</Application>
  <PresentationFormat>Widescreen</PresentationFormat>
  <Paragraphs>137</Paragraphs>
  <Slides>17</Slides>
  <Notes>10</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Arial</vt:lpstr>
      <vt:lpstr>Avenir Next LT Pro</vt:lpstr>
      <vt:lpstr>Avenir Next LT Pro Light</vt:lpstr>
      <vt:lpstr>Calibri</vt:lpstr>
      <vt:lpstr>Cambria Math</vt:lpstr>
      <vt:lpstr>BlocksVTI</vt:lpstr>
      <vt:lpstr>Automated Function Fitting for Intermediate Scattering Data</vt:lpstr>
      <vt:lpstr>Advanced Polymer Nanocomposites -Bound Polymers-</vt:lpstr>
      <vt:lpstr>PowerPoint Presentation</vt:lpstr>
      <vt:lpstr>PowerPoint Presentation</vt:lpstr>
      <vt:lpstr>I(q,t) Data Files</vt:lpstr>
      <vt:lpstr>PowerPoint Presentation</vt:lpstr>
      <vt:lpstr>The Problem</vt:lpstr>
      <vt:lpstr>Objective</vt:lpstr>
      <vt:lpstr>PowerPoint Presentation</vt:lpstr>
      <vt:lpstr>Model Functions</vt:lpstr>
      <vt:lpstr>Imported Functions</vt:lpstr>
      <vt:lpstr>PowerPoint Presentation</vt:lpstr>
      <vt:lpstr>PowerPoint Presentation</vt:lpstr>
      <vt:lpstr>PowerPoint Presentation</vt:lpstr>
      <vt:lpstr>PowerPoint Presentation</vt:lpstr>
      <vt:lpstr>Results</vt:lpstr>
      <vt:lpstr>Future Work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Stretch Exponential Function Fitting for Dynamic Incoherent Structure Factor Data</dc:title>
  <dc:creator>Avi Bajaj</dc:creator>
  <cp:lastModifiedBy>Avi Bajaj</cp:lastModifiedBy>
  <cp:revision>219</cp:revision>
  <dcterms:created xsi:type="dcterms:W3CDTF">2023-04-25T06:30:01Z</dcterms:created>
  <dcterms:modified xsi:type="dcterms:W3CDTF">2023-05-24T04:29:46Z</dcterms:modified>
</cp:coreProperties>
</file>